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9" r:id="rId4"/>
    <p:sldId id="258" r:id="rId5"/>
    <p:sldId id="260" r:id="rId6"/>
    <p:sldId id="261" r:id="rId7"/>
    <p:sldId id="262" r:id="rId8"/>
    <p:sldId id="263" r:id="rId9"/>
    <p:sldId id="264" r:id="rId10"/>
    <p:sldId id="266" r:id="rId11"/>
    <p:sldId id="267" r:id="rId12"/>
    <p:sldId id="268" r:id="rId13"/>
    <p:sldId id="269" r:id="rId14"/>
    <p:sldId id="265" r:id="rId15"/>
    <p:sldId id="275" r:id="rId16"/>
    <p:sldId id="270"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y Hom-Weaver" initials="CH" lastIdx="1" clrIdx="0">
    <p:extLst>
      <p:ext uri="{19B8F6BF-5375-455C-9EA6-DF929625EA0E}">
        <p15:presenceInfo xmlns:p15="http://schemas.microsoft.com/office/powerpoint/2012/main" userId="S-1-5-21-1625102663-4013227018-1311561448-684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60"/>
  </p:normalViewPr>
  <p:slideViewPr>
    <p:cSldViewPr snapToGrid="0">
      <p:cViewPr varScale="1">
        <p:scale>
          <a:sx n="55" d="100"/>
          <a:sy n="55" d="100"/>
        </p:scale>
        <p:origin x="62"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4259356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CB858F5-BFAD-4E08-9CF2-C3F32C27B726}"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383736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74248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16914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111379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2788127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338870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1516220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37442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90548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895094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B858F5-BFAD-4E08-9CF2-C3F32C27B726}"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2298118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B858F5-BFAD-4E08-9CF2-C3F32C27B726}" type="datetimeFigureOut">
              <a:rPr lang="en-US" smtClean="0"/>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23780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304942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3260079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CB858F5-BFAD-4E08-9CF2-C3F32C27B726}" type="datetimeFigureOut">
              <a:rPr lang="en-US" smtClean="0"/>
              <a:t>2/10/2023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318343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CB858F5-BFAD-4E08-9CF2-C3F32C27B726}" type="datetimeFigureOut">
              <a:rPr lang="en-US" smtClean="0"/>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997EFD-AF46-4FA3-8EF3-92F1102BBE0C}" type="slidenum">
              <a:rPr lang="en-US" smtClean="0"/>
              <a:t>‹#›</a:t>
            </a:fld>
            <a:endParaRPr lang="en-US"/>
          </a:p>
        </p:txBody>
      </p:sp>
    </p:spTree>
    <p:extLst>
      <p:ext uri="{BB962C8B-B14F-4D97-AF65-F5344CB8AC3E}">
        <p14:creationId xmlns:p14="http://schemas.microsoft.com/office/powerpoint/2010/main" val="2527925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CB858F5-BFAD-4E08-9CF2-C3F32C27B726}" type="datetimeFigureOut">
              <a:rPr lang="en-US" smtClean="0"/>
              <a:t>2/10/2023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3997EFD-AF46-4FA3-8EF3-92F1102BBE0C}" type="slidenum">
              <a:rPr lang="en-US" smtClean="0"/>
              <a:t>‹#›</a:t>
            </a:fld>
            <a:endParaRPr lang="en-US"/>
          </a:p>
        </p:txBody>
      </p:sp>
    </p:spTree>
    <p:extLst>
      <p:ext uri="{BB962C8B-B14F-4D97-AF65-F5344CB8AC3E}">
        <p14:creationId xmlns:p14="http://schemas.microsoft.com/office/powerpoint/2010/main" val="218559257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arineBioAcousticsRC/Trit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5841-D706-4884-A6D4-354E79AA61F9}"/>
              </a:ext>
            </a:extLst>
          </p:cNvPr>
          <p:cNvSpPr>
            <a:spLocks noGrp="1"/>
          </p:cNvSpPr>
          <p:nvPr>
            <p:ph type="ctrTitle"/>
          </p:nvPr>
        </p:nvSpPr>
        <p:spPr/>
        <p:txBody>
          <a:bodyPr/>
          <a:lstStyle/>
          <a:p>
            <a:r>
              <a:rPr lang="en-US" dirty="0"/>
              <a:t>Methods for Logging Baleen Whales SWFSC</a:t>
            </a:r>
          </a:p>
        </p:txBody>
      </p:sp>
      <p:sp>
        <p:nvSpPr>
          <p:cNvPr id="3" name="Subtitle 2">
            <a:extLst>
              <a:ext uri="{FF2B5EF4-FFF2-40B4-BE49-F238E27FC236}">
                <a16:creationId xmlns:a16="http://schemas.microsoft.com/office/drawing/2014/main" id="{3EBB3D3F-3C1B-439F-B711-E8CEE80D6F7F}"/>
              </a:ext>
            </a:extLst>
          </p:cNvPr>
          <p:cNvSpPr>
            <a:spLocks noGrp="1"/>
          </p:cNvSpPr>
          <p:nvPr>
            <p:ph type="subTitle" idx="1"/>
          </p:nvPr>
        </p:nvSpPr>
        <p:spPr/>
        <p:txBody>
          <a:bodyPr/>
          <a:lstStyle/>
          <a:p>
            <a:r>
              <a:rPr lang="en-US" dirty="0"/>
              <a:t>By Cory Hom-Weaver</a:t>
            </a:r>
          </a:p>
        </p:txBody>
      </p:sp>
    </p:spTree>
    <p:extLst>
      <p:ext uri="{BB962C8B-B14F-4D97-AF65-F5344CB8AC3E}">
        <p14:creationId xmlns:p14="http://schemas.microsoft.com/office/powerpoint/2010/main" val="807488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0050-B291-4A69-95AF-6156E830FF73}"/>
              </a:ext>
            </a:extLst>
          </p:cNvPr>
          <p:cNvSpPr>
            <a:spLocks noGrp="1"/>
          </p:cNvSpPr>
          <p:nvPr>
            <p:ph type="title"/>
          </p:nvPr>
        </p:nvSpPr>
        <p:spPr>
          <a:xfrm>
            <a:off x="0" y="0"/>
            <a:ext cx="10436772" cy="1400530"/>
          </a:xfrm>
        </p:spPr>
        <p:txBody>
          <a:bodyPr/>
          <a:lstStyle/>
          <a:p>
            <a:r>
              <a:rPr lang="en-US" dirty="0"/>
              <a:t>Step 9: Scrolling and looking for calls</a:t>
            </a:r>
          </a:p>
        </p:txBody>
      </p:sp>
      <p:sp>
        <p:nvSpPr>
          <p:cNvPr id="3" name="Content Placeholder 2">
            <a:extLst>
              <a:ext uri="{FF2B5EF4-FFF2-40B4-BE49-F238E27FC236}">
                <a16:creationId xmlns:a16="http://schemas.microsoft.com/office/drawing/2014/main" id="{FCBDAF51-F242-48F6-835C-72E4D1CAA947}"/>
              </a:ext>
            </a:extLst>
          </p:cNvPr>
          <p:cNvSpPr>
            <a:spLocks noGrp="1"/>
          </p:cNvSpPr>
          <p:nvPr>
            <p:ph idx="1"/>
          </p:nvPr>
        </p:nvSpPr>
        <p:spPr>
          <a:xfrm>
            <a:off x="0" y="980863"/>
            <a:ext cx="6653048" cy="4195481"/>
          </a:xfrm>
        </p:spPr>
        <p:txBody>
          <a:bodyPr/>
          <a:lstStyle/>
          <a:p>
            <a:r>
              <a:rPr lang="en-US" dirty="0"/>
              <a:t>Use the arrows on the LTSA to scroll back and forward in time</a:t>
            </a:r>
          </a:p>
          <a:p>
            <a:pPr marL="0" indent="0">
              <a:buNone/>
            </a:pPr>
            <a:endParaRPr lang="en-US" dirty="0"/>
          </a:p>
          <a:p>
            <a:r>
              <a:rPr lang="en-US" dirty="0"/>
              <a:t>Look for spikes of energy in the LTSA</a:t>
            </a:r>
          </a:p>
          <a:p>
            <a:pPr lvl="1"/>
            <a:r>
              <a:rPr lang="en-US" dirty="0"/>
              <a:t>These are Blue whale D calls with low frequency noise </a:t>
            </a:r>
          </a:p>
          <a:p>
            <a:endParaRPr lang="en-US" dirty="0"/>
          </a:p>
          <a:p>
            <a:endParaRPr lang="en-US" dirty="0"/>
          </a:p>
        </p:txBody>
      </p:sp>
      <p:pic>
        <p:nvPicPr>
          <p:cNvPr id="4" name="Picture 3">
            <a:extLst>
              <a:ext uri="{FF2B5EF4-FFF2-40B4-BE49-F238E27FC236}">
                <a16:creationId xmlns:a16="http://schemas.microsoft.com/office/drawing/2014/main" id="{CDC002C2-7E39-4E3A-B008-ED2B1D1A1F75}"/>
              </a:ext>
            </a:extLst>
          </p:cNvPr>
          <p:cNvPicPr>
            <a:picLocks noChangeAspect="1"/>
          </p:cNvPicPr>
          <p:nvPr/>
        </p:nvPicPr>
        <p:blipFill rotWithShape="1">
          <a:blip r:embed="rId2"/>
          <a:srcRect l="-494" r="494" b="34217"/>
          <a:stretch/>
        </p:blipFill>
        <p:spPr>
          <a:xfrm>
            <a:off x="7401910" y="861525"/>
            <a:ext cx="4790090" cy="2835489"/>
          </a:xfrm>
          <a:prstGeom prst="rect">
            <a:avLst/>
          </a:prstGeom>
        </p:spPr>
      </p:pic>
      <p:pic>
        <p:nvPicPr>
          <p:cNvPr id="5" name="Picture 4">
            <a:extLst>
              <a:ext uri="{FF2B5EF4-FFF2-40B4-BE49-F238E27FC236}">
                <a16:creationId xmlns:a16="http://schemas.microsoft.com/office/drawing/2014/main" id="{8BC0CEC9-671C-4054-8620-4C3E9C6E6524}"/>
              </a:ext>
            </a:extLst>
          </p:cNvPr>
          <p:cNvPicPr>
            <a:picLocks noChangeAspect="1"/>
          </p:cNvPicPr>
          <p:nvPr/>
        </p:nvPicPr>
        <p:blipFill>
          <a:blip r:embed="rId3"/>
          <a:stretch>
            <a:fillRect/>
          </a:stretch>
        </p:blipFill>
        <p:spPr>
          <a:xfrm>
            <a:off x="7401910" y="3279520"/>
            <a:ext cx="4790090" cy="3578479"/>
          </a:xfrm>
          <a:prstGeom prst="rect">
            <a:avLst/>
          </a:prstGeom>
        </p:spPr>
      </p:pic>
      <p:cxnSp>
        <p:nvCxnSpPr>
          <p:cNvPr id="6" name="Google Shape;180;p12">
            <a:extLst>
              <a:ext uri="{FF2B5EF4-FFF2-40B4-BE49-F238E27FC236}">
                <a16:creationId xmlns:a16="http://schemas.microsoft.com/office/drawing/2014/main" id="{A0FCC180-8A8A-4D61-8150-C66BD602DC00}"/>
              </a:ext>
            </a:extLst>
          </p:cNvPr>
          <p:cNvCxnSpPr>
            <a:cxnSpLocks/>
          </p:cNvCxnSpPr>
          <p:nvPr/>
        </p:nvCxnSpPr>
        <p:spPr>
          <a:xfrm>
            <a:off x="5954110" y="1286230"/>
            <a:ext cx="2732690" cy="1388559"/>
          </a:xfrm>
          <a:prstGeom prst="straightConnector1">
            <a:avLst/>
          </a:prstGeom>
          <a:noFill/>
          <a:ln w="34925" cap="flat" cmpd="sng">
            <a:solidFill>
              <a:srgbClr val="FF0000"/>
            </a:solidFill>
            <a:prstDash val="solid"/>
            <a:round/>
            <a:headEnd type="none" w="med" len="med"/>
            <a:tailEnd type="triangle" w="med" len="med"/>
          </a:ln>
        </p:spPr>
      </p:cxnSp>
      <p:cxnSp>
        <p:nvCxnSpPr>
          <p:cNvPr id="12" name="Google Shape;180;p12">
            <a:extLst>
              <a:ext uri="{FF2B5EF4-FFF2-40B4-BE49-F238E27FC236}">
                <a16:creationId xmlns:a16="http://schemas.microsoft.com/office/drawing/2014/main" id="{B1E3C224-C597-4ABA-9DEC-88C001A12EF5}"/>
              </a:ext>
            </a:extLst>
          </p:cNvPr>
          <p:cNvCxnSpPr>
            <a:cxnSpLocks/>
          </p:cNvCxnSpPr>
          <p:nvPr/>
        </p:nvCxnSpPr>
        <p:spPr>
          <a:xfrm>
            <a:off x="6096000" y="3171217"/>
            <a:ext cx="1841770" cy="2543659"/>
          </a:xfrm>
          <a:prstGeom prst="straightConnector1">
            <a:avLst/>
          </a:prstGeom>
          <a:noFill/>
          <a:ln w="34925" cap="flat" cmpd="sng">
            <a:solidFill>
              <a:srgbClr val="FF0000"/>
            </a:solidFill>
            <a:prstDash val="solid"/>
            <a:round/>
            <a:headEnd type="none" w="med" len="med"/>
            <a:tailEnd type="triangle" w="med" len="med"/>
          </a:ln>
        </p:spPr>
      </p:cxnSp>
      <p:sp>
        <p:nvSpPr>
          <p:cNvPr id="14" name="Google Shape;176;p12">
            <a:extLst>
              <a:ext uri="{FF2B5EF4-FFF2-40B4-BE49-F238E27FC236}">
                <a16:creationId xmlns:a16="http://schemas.microsoft.com/office/drawing/2014/main" id="{EB3EC201-F5DE-472B-B89B-6B8E7F765E29}"/>
              </a:ext>
            </a:extLst>
          </p:cNvPr>
          <p:cNvSpPr/>
          <p:nvPr/>
        </p:nvSpPr>
        <p:spPr>
          <a:xfrm>
            <a:off x="8012348" y="5408579"/>
            <a:ext cx="3184187" cy="883295"/>
          </a:xfrm>
          <a:prstGeom prst="ellipse">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06692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8B221-D428-489C-9677-2A455600D804}"/>
              </a:ext>
            </a:extLst>
          </p:cNvPr>
          <p:cNvSpPr>
            <a:spLocks noGrp="1"/>
          </p:cNvSpPr>
          <p:nvPr>
            <p:ph type="title"/>
          </p:nvPr>
        </p:nvSpPr>
        <p:spPr>
          <a:xfrm>
            <a:off x="0" y="0"/>
            <a:ext cx="9404723" cy="1400530"/>
          </a:xfrm>
        </p:spPr>
        <p:txBody>
          <a:bodyPr/>
          <a:lstStyle/>
          <a:p>
            <a:r>
              <a:rPr lang="en-US" dirty="0"/>
              <a:t>Step 10: Zooming in on a sound</a:t>
            </a:r>
          </a:p>
        </p:txBody>
      </p:sp>
      <p:sp>
        <p:nvSpPr>
          <p:cNvPr id="3" name="Content Placeholder 2">
            <a:extLst>
              <a:ext uri="{FF2B5EF4-FFF2-40B4-BE49-F238E27FC236}">
                <a16:creationId xmlns:a16="http://schemas.microsoft.com/office/drawing/2014/main" id="{3564E9A3-DE6E-42D0-A60E-7FCD1E0C2791}"/>
              </a:ext>
            </a:extLst>
          </p:cNvPr>
          <p:cNvSpPr>
            <a:spLocks noGrp="1"/>
          </p:cNvSpPr>
          <p:nvPr>
            <p:ph idx="1"/>
          </p:nvPr>
        </p:nvSpPr>
        <p:spPr>
          <a:xfrm>
            <a:off x="0" y="1331259"/>
            <a:ext cx="5924145" cy="4195481"/>
          </a:xfrm>
        </p:spPr>
        <p:txBody>
          <a:bodyPr/>
          <a:lstStyle/>
          <a:p>
            <a:r>
              <a:rPr lang="en-US" dirty="0"/>
              <a:t>When you see a spike of energy that you want to investigate click on the ‘Expand’ button to open the associated wav file. </a:t>
            </a:r>
          </a:p>
          <a:p>
            <a:endParaRPr lang="en-US" dirty="0"/>
          </a:p>
          <a:p>
            <a:r>
              <a:rPr lang="en-US" dirty="0"/>
              <a:t>Then click on the part of the LTSA that you want to look at in more detail</a:t>
            </a:r>
          </a:p>
          <a:p>
            <a:endParaRPr lang="en-US" dirty="0"/>
          </a:p>
        </p:txBody>
      </p:sp>
      <p:pic>
        <p:nvPicPr>
          <p:cNvPr id="5" name="Google Shape;189;p13">
            <a:extLst>
              <a:ext uri="{FF2B5EF4-FFF2-40B4-BE49-F238E27FC236}">
                <a16:creationId xmlns:a16="http://schemas.microsoft.com/office/drawing/2014/main" id="{603271A4-1B6C-4653-918F-A53A64ABB166}"/>
              </a:ext>
            </a:extLst>
          </p:cNvPr>
          <p:cNvPicPr preferRelativeResize="0"/>
          <p:nvPr/>
        </p:nvPicPr>
        <p:blipFill rotWithShape="1">
          <a:blip r:embed="rId2">
            <a:alphaModFix/>
          </a:blip>
          <a:srcRect b="28169"/>
          <a:stretch/>
        </p:blipFill>
        <p:spPr>
          <a:xfrm>
            <a:off x="5924145" y="1254868"/>
            <a:ext cx="6267855" cy="5048655"/>
          </a:xfrm>
          <a:prstGeom prst="rect">
            <a:avLst/>
          </a:prstGeom>
          <a:noFill/>
          <a:ln>
            <a:noFill/>
          </a:ln>
        </p:spPr>
      </p:pic>
      <p:cxnSp>
        <p:nvCxnSpPr>
          <p:cNvPr id="6" name="Google Shape;180;p12">
            <a:extLst>
              <a:ext uri="{FF2B5EF4-FFF2-40B4-BE49-F238E27FC236}">
                <a16:creationId xmlns:a16="http://schemas.microsoft.com/office/drawing/2014/main" id="{9BFB5E21-4ACA-4A8C-9BCB-20ED573D2343}"/>
              </a:ext>
            </a:extLst>
          </p:cNvPr>
          <p:cNvCxnSpPr>
            <a:cxnSpLocks/>
          </p:cNvCxnSpPr>
          <p:nvPr/>
        </p:nvCxnSpPr>
        <p:spPr>
          <a:xfrm>
            <a:off x="5389123" y="2354094"/>
            <a:ext cx="5184843" cy="1689863"/>
          </a:xfrm>
          <a:prstGeom prst="straightConnector1">
            <a:avLst/>
          </a:prstGeom>
          <a:noFill/>
          <a:ln w="3492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723460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961F-FB19-4C1B-B328-782492A91F90}"/>
              </a:ext>
            </a:extLst>
          </p:cNvPr>
          <p:cNvSpPr>
            <a:spLocks noGrp="1"/>
          </p:cNvSpPr>
          <p:nvPr>
            <p:ph type="title"/>
          </p:nvPr>
        </p:nvSpPr>
        <p:spPr>
          <a:xfrm>
            <a:off x="0" y="0"/>
            <a:ext cx="12192000" cy="1400530"/>
          </a:xfrm>
        </p:spPr>
        <p:txBody>
          <a:bodyPr/>
          <a:lstStyle/>
          <a:p>
            <a:r>
              <a:rPr lang="en-US" sz="4000" dirty="0"/>
              <a:t>Step 11: Adjust parameters for the spectrogram </a:t>
            </a:r>
          </a:p>
        </p:txBody>
      </p:sp>
      <p:pic>
        <p:nvPicPr>
          <p:cNvPr id="4" name="Content Placeholder 3">
            <a:extLst>
              <a:ext uri="{FF2B5EF4-FFF2-40B4-BE49-F238E27FC236}">
                <a16:creationId xmlns:a16="http://schemas.microsoft.com/office/drawing/2014/main" id="{4000DDFB-8D9E-4380-8068-0D83D8517C65}"/>
              </a:ext>
            </a:extLst>
          </p:cNvPr>
          <p:cNvPicPr>
            <a:picLocks noGrp="1" noChangeAspect="1"/>
          </p:cNvPicPr>
          <p:nvPr>
            <p:ph idx="1"/>
          </p:nvPr>
        </p:nvPicPr>
        <p:blipFill>
          <a:blip r:embed="rId2"/>
          <a:stretch>
            <a:fillRect/>
          </a:stretch>
        </p:blipFill>
        <p:spPr>
          <a:xfrm>
            <a:off x="7379005" y="1186521"/>
            <a:ext cx="4812995" cy="4971087"/>
          </a:xfrm>
          <a:prstGeom prst="rect">
            <a:avLst/>
          </a:prstGeom>
        </p:spPr>
      </p:pic>
      <p:sp>
        <p:nvSpPr>
          <p:cNvPr id="5" name="Content Placeholder 2">
            <a:extLst>
              <a:ext uri="{FF2B5EF4-FFF2-40B4-BE49-F238E27FC236}">
                <a16:creationId xmlns:a16="http://schemas.microsoft.com/office/drawing/2014/main" id="{7398189F-0439-4DED-91B5-9564CA1ADF5F}"/>
              </a:ext>
            </a:extLst>
          </p:cNvPr>
          <p:cNvSpPr txBox="1">
            <a:spLocks/>
          </p:cNvSpPr>
          <p:nvPr/>
        </p:nvSpPr>
        <p:spPr>
          <a:xfrm>
            <a:off x="0" y="1331259"/>
            <a:ext cx="7379005"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Set the plot length to 120 s. If it wont let you set it that high then use the back arrow to scroll to the beginning of the wav file</a:t>
            </a:r>
          </a:p>
          <a:p>
            <a:r>
              <a:rPr lang="en-US" dirty="0"/>
              <a:t>Set the </a:t>
            </a:r>
            <a:r>
              <a:rPr lang="en-US" b="1" dirty="0"/>
              <a:t>Plot Freq End</a:t>
            </a:r>
            <a:r>
              <a:rPr lang="en-US" dirty="0"/>
              <a:t> to 200 Hz.  We are looking for calls generally below 100 Hz.</a:t>
            </a:r>
          </a:p>
          <a:p>
            <a:r>
              <a:rPr lang="en-US" dirty="0"/>
              <a:t>FFT will vary depending on the frequency range you are looking at. For blue and fin whales we will use 512</a:t>
            </a:r>
          </a:p>
          <a:p>
            <a:r>
              <a:rPr lang="en-US" dirty="0"/>
              <a:t>Set %Overlap to 90</a:t>
            </a:r>
          </a:p>
          <a:p>
            <a:r>
              <a:rPr lang="en-US" dirty="0"/>
              <a:t>Brightness should be between 0-10dB</a:t>
            </a:r>
          </a:p>
          <a:p>
            <a:r>
              <a:rPr lang="en-US" dirty="0"/>
              <a:t>Contrast should be around 100%dB</a:t>
            </a:r>
          </a:p>
          <a:p>
            <a:pPr marL="0" indent="0">
              <a:buNone/>
            </a:pPr>
            <a:endParaRPr lang="en-US" dirty="0"/>
          </a:p>
          <a:p>
            <a:endParaRPr lang="en-US" dirty="0"/>
          </a:p>
          <a:p>
            <a:endParaRPr lang="en-US" dirty="0"/>
          </a:p>
        </p:txBody>
      </p:sp>
      <p:cxnSp>
        <p:nvCxnSpPr>
          <p:cNvPr id="6" name="Google Shape;180;p12">
            <a:extLst>
              <a:ext uri="{FF2B5EF4-FFF2-40B4-BE49-F238E27FC236}">
                <a16:creationId xmlns:a16="http://schemas.microsoft.com/office/drawing/2014/main" id="{8DB1F445-260A-44EC-A9FA-CB9154C81FA8}"/>
              </a:ext>
            </a:extLst>
          </p:cNvPr>
          <p:cNvCxnSpPr>
            <a:cxnSpLocks/>
          </p:cNvCxnSpPr>
          <p:nvPr/>
        </p:nvCxnSpPr>
        <p:spPr>
          <a:xfrm>
            <a:off x="7208196" y="2023353"/>
            <a:ext cx="651753" cy="3745149"/>
          </a:xfrm>
          <a:prstGeom prst="straightConnector1">
            <a:avLst/>
          </a:prstGeom>
          <a:noFill/>
          <a:ln w="3492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359320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568A-2D00-49C2-906C-AE99EC2B8B8C}"/>
              </a:ext>
            </a:extLst>
          </p:cNvPr>
          <p:cNvSpPr>
            <a:spLocks noGrp="1"/>
          </p:cNvSpPr>
          <p:nvPr>
            <p:ph type="title"/>
          </p:nvPr>
        </p:nvSpPr>
        <p:spPr>
          <a:xfrm>
            <a:off x="0" y="0"/>
            <a:ext cx="9404723" cy="1400530"/>
          </a:xfrm>
        </p:spPr>
        <p:txBody>
          <a:bodyPr/>
          <a:lstStyle/>
          <a:p>
            <a:r>
              <a:rPr lang="en-US" sz="4000" dirty="0"/>
              <a:t>Now you Triton windows should look something like this</a:t>
            </a:r>
          </a:p>
        </p:txBody>
      </p:sp>
      <p:pic>
        <p:nvPicPr>
          <p:cNvPr id="4" name="Content Placeholder 3">
            <a:extLst>
              <a:ext uri="{FF2B5EF4-FFF2-40B4-BE49-F238E27FC236}">
                <a16:creationId xmlns:a16="http://schemas.microsoft.com/office/drawing/2014/main" id="{0C2DB3A9-A9FC-4939-9881-8257754615F9}"/>
              </a:ext>
            </a:extLst>
          </p:cNvPr>
          <p:cNvPicPr>
            <a:picLocks noGrp="1" noChangeAspect="1"/>
          </p:cNvPicPr>
          <p:nvPr>
            <p:ph idx="1"/>
          </p:nvPr>
        </p:nvPicPr>
        <p:blipFill>
          <a:blip r:embed="rId2"/>
          <a:stretch>
            <a:fillRect/>
          </a:stretch>
        </p:blipFill>
        <p:spPr>
          <a:xfrm>
            <a:off x="1747949" y="1492188"/>
            <a:ext cx="8468106" cy="5022249"/>
          </a:xfrm>
          <a:prstGeom prst="rect">
            <a:avLst/>
          </a:prstGeom>
        </p:spPr>
      </p:pic>
    </p:spTree>
    <p:extLst>
      <p:ext uri="{BB962C8B-B14F-4D97-AF65-F5344CB8AC3E}">
        <p14:creationId xmlns:p14="http://schemas.microsoft.com/office/powerpoint/2010/main" val="331552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73B8-5BDB-4AA0-9554-D5D8D02A71DB}"/>
              </a:ext>
            </a:extLst>
          </p:cNvPr>
          <p:cNvSpPr>
            <a:spLocks noGrp="1"/>
          </p:cNvSpPr>
          <p:nvPr>
            <p:ph type="title"/>
          </p:nvPr>
        </p:nvSpPr>
        <p:spPr>
          <a:xfrm>
            <a:off x="0" y="0"/>
            <a:ext cx="9404723" cy="1400530"/>
          </a:xfrm>
        </p:spPr>
        <p:txBody>
          <a:bodyPr/>
          <a:lstStyle/>
          <a:p>
            <a:r>
              <a:rPr lang="en-US" dirty="0"/>
              <a:t>Step 12: Logging your first sound</a:t>
            </a:r>
          </a:p>
        </p:txBody>
      </p:sp>
      <p:sp>
        <p:nvSpPr>
          <p:cNvPr id="3" name="Content Placeholder 2">
            <a:extLst>
              <a:ext uri="{FF2B5EF4-FFF2-40B4-BE49-F238E27FC236}">
                <a16:creationId xmlns:a16="http://schemas.microsoft.com/office/drawing/2014/main" id="{437B6CE2-5BCF-4206-BA3F-1EE333D00032}"/>
              </a:ext>
            </a:extLst>
          </p:cNvPr>
          <p:cNvSpPr>
            <a:spLocks noGrp="1"/>
          </p:cNvSpPr>
          <p:nvPr>
            <p:ph idx="1"/>
          </p:nvPr>
        </p:nvSpPr>
        <p:spPr>
          <a:xfrm>
            <a:off x="0" y="1085850"/>
            <a:ext cx="8363607" cy="5527784"/>
          </a:xfrm>
        </p:spPr>
        <p:txBody>
          <a:bodyPr>
            <a:normAutofit fontScale="77500" lnSpcReduction="20000"/>
          </a:bodyPr>
          <a:lstStyle/>
          <a:p>
            <a:r>
              <a:rPr lang="en-US" dirty="0"/>
              <a:t>Go through each hour of recordings and look for calls made by the species of interest (i.e. blue whale A, B and D calls)</a:t>
            </a:r>
          </a:p>
          <a:p>
            <a:r>
              <a:rPr lang="en-US" dirty="0"/>
              <a:t>We will be binning call types by the hour</a:t>
            </a:r>
          </a:p>
          <a:p>
            <a:r>
              <a:rPr lang="en-US" dirty="0"/>
              <a:t>When you find your first call we you click on the corresponding drop down for group and species</a:t>
            </a:r>
          </a:p>
          <a:p>
            <a:r>
              <a:rPr lang="en-US" dirty="0"/>
              <a:t>Then check off the first call of that type you have seen in that hour </a:t>
            </a:r>
          </a:p>
          <a:p>
            <a:r>
              <a:rPr lang="en-US" dirty="0"/>
              <a:t>Click on the call and then click on “pick start”</a:t>
            </a:r>
          </a:p>
          <a:p>
            <a:r>
              <a:rPr lang="en-US" dirty="0"/>
              <a:t>*In the comments please note the quality of the call (1-3) followed by the quality of the recordings (G or B). PLEASE SEPARATE USING A “,” (comma)</a:t>
            </a:r>
          </a:p>
          <a:p>
            <a:pPr lvl="1"/>
            <a:r>
              <a:rPr lang="en-US" dirty="0"/>
              <a:t>1=low SNR (signal to noise ratio)</a:t>
            </a:r>
          </a:p>
          <a:p>
            <a:pPr lvl="1"/>
            <a:r>
              <a:rPr lang="en-US" dirty="0"/>
              <a:t>2=medium SNR</a:t>
            </a:r>
          </a:p>
          <a:p>
            <a:pPr lvl="1"/>
            <a:r>
              <a:rPr lang="en-US" dirty="0"/>
              <a:t>3=high SNR</a:t>
            </a:r>
          </a:p>
          <a:p>
            <a:pPr lvl="1"/>
            <a:r>
              <a:rPr lang="en-US" dirty="0"/>
              <a:t>G=good and can use auto-detector</a:t>
            </a:r>
          </a:p>
          <a:p>
            <a:pPr lvl="1"/>
            <a:r>
              <a:rPr lang="en-US" dirty="0"/>
              <a:t>B=bad and cannot use auto-detector</a:t>
            </a:r>
          </a:p>
          <a:p>
            <a:r>
              <a:rPr lang="en-US" dirty="0"/>
              <a:t>Click save image if you want to save the spectrogram.</a:t>
            </a:r>
          </a:p>
          <a:p>
            <a:r>
              <a:rPr lang="en-US" dirty="0"/>
              <a:t>Click log to save the information to the spreadsheet</a:t>
            </a:r>
          </a:p>
          <a:p>
            <a:endParaRPr lang="en-US" dirty="0"/>
          </a:p>
          <a:p>
            <a:pPr marL="457200" lvl="1" indent="0">
              <a:buNone/>
            </a:pPr>
            <a:r>
              <a:rPr lang="en-US" dirty="0"/>
              <a:t>*See more on this on following slides</a:t>
            </a:r>
            <a:br>
              <a:rPr lang="en-US" dirty="0"/>
            </a:br>
            <a:endParaRPr lang="en-US" dirty="0"/>
          </a:p>
        </p:txBody>
      </p:sp>
      <p:pic>
        <p:nvPicPr>
          <p:cNvPr id="5" name="Picture 4">
            <a:extLst>
              <a:ext uri="{FF2B5EF4-FFF2-40B4-BE49-F238E27FC236}">
                <a16:creationId xmlns:a16="http://schemas.microsoft.com/office/drawing/2014/main" id="{E0F4602D-17C8-4802-AC87-E31839F10434}"/>
              </a:ext>
            </a:extLst>
          </p:cNvPr>
          <p:cNvPicPr>
            <a:picLocks noChangeAspect="1"/>
          </p:cNvPicPr>
          <p:nvPr/>
        </p:nvPicPr>
        <p:blipFill>
          <a:blip r:embed="rId2"/>
          <a:stretch>
            <a:fillRect/>
          </a:stretch>
        </p:blipFill>
        <p:spPr>
          <a:xfrm>
            <a:off x="8338297" y="1474077"/>
            <a:ext cx="3853703" cy="3681248"/>
          </a:xfrm>
          <a:prstGeom prst="rect">
            <a:avLst/>
          </a:prstGeom>
        </p:spPr>
      </p:pic>
    </p:spTree>
    <p:extLst>
      <p:ext uri="{BB962C8B-B14F-4D97-AF65-F5344CB8AC3E}">
        <p14:creationId xmlns:p14="http://schemas.microsoft.com/office/powerpoint/2010/main" val="2490013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C93C-22FA-4C14-A314-D2DDC88BD94E}"/>
              </a:ext>
            </a:extLst>
          </p:cNvPr>
          <p:cNvSpPr>
            <a:spLocks noGrp="1"/>
          </p:cNvSpPr>
          <p:nvPr>
            <p:ph type="title"/>
          </p:nvPr>
        </p:nvSpPr>
        <p:spPr>
          <a:xfrm>
            <a:off x="0" y="0"/>
            <a:ext cx="10444655" cy="1400530"/>
          </a:xfrm>
        </p:spPr>
        <p:txBody>
          <a:bodyPr/>
          <a:lstStyle/>
          <a:p>
            <a:r>
              <a:rPr lang="en-US" sz="4000" dirty="0"/>
              <a:t>What if you are unsure of the species or call type?</a:t>
            </a:r>
          </a:p>
        </p:txBody>
      </p:sp>
      <p:sp>
        <p:nvSpPr>
          <p:cNvPr id="3" name="Content Placeholder 2">
            <a:extLst>
              <a:ext uri="{FF2B5EF4-FFF2-40B4-BE49-F238E27FC236}">
                <a16:creationId xmlns:a16="http://schemas.microsoft.com/office/drawing/2014/main" id="{54AD4B85-95C1-4E95-AAA1-B267180C877E}"/>
              </a:ext>
            </a:extLst>
          </p:cNvPr>
          <p:cNvSpPr>
            <a:spLocks noGrp="1"/>
          </p:cNvSpPr>
          <p:nvPr>
            <p:ph idx="1"/>
          </p:nvPr>
        </p:nvSpPr>
        <p:spPr/>
        <p:txBody>
          <a:bodyPr/>
          <a:lstStyle/>
          <a:p>
            <a:r>
              <a:rPr lang="en-US" dirty="0"/>
              <a:t>Listen to the sound. Does is sound like the call type you are logging?</a:t>
            </a:r>
          </a:p>
          <a:p>
            <a:r>
              <a:rPr lang="en-US" dirty="0"/>
              <a:t>Check in with Cory or Shannon. If they are busy or aren’t sure of the call type either then…</a:t>
            </a:r>
          </a:p>
          <a:p>
            <a:r>
              <a:rPr lang="en-US" dirty="0"/>
              <a:t>Save the image and audio</a:t>
            </a:r>
          </a:p>
          <a:p>
            <a:r>
              <a:rPr lang="en-US" dirty="0"/>
              <a:t>In the comments box type “</a:t>
            </a:r>
            <a:r>
              <a:rPr lang="en-US" dirty="0" err="1"/>
              <a:t>poss</a:t>
            </a:r>
            <a:r>
              <a:rPr lang="en-US" dirty="0"/>
              <a:t> call type” (</a:t>
            </a:r>
            <a:r>
              <a:rPr lang="en-US" dirty="0" err="1"/>
              <a:t>ie</a:t>
            </a:r>
            <a:r>
              <a:rPr lang="en-US" dirty="0"/>
              <a:t> </a:t>
            </a:r>
            <a:r>
              <a:rPr lang="en-US" dirty="0" err="1"/>
              <a:t>poss</a:t>
            </a:r>
            <a:r>
              <a:rPr lang="en-US" dirty="0"/>
              <a:t> B call) after the SNR of the call and the G/B recording. Separate these using a comma.</a:t>
            </a:r>
          </a:p>
          <a:p>
            <a:pPr lvl="1"/>
            <a:r>
              <a:rPr lang="en-US" dirty="0" err="1"/>
              <a:t>Ie</a:t>
            </a:r>
            <a:r>
              <a:rPr lang="en-US" dirty="0"/>
              <a:t> : 3, G, </a:t>
            </a:r>
            <a:r>
              <a:rPr lang="en-US" dirty="0" err="1"/>
              <a:t>poss</a:t>
            </a:r>
            <a:r>
              <a:rPr lang="en-US" dirty="0"/>
              <a:t> B call</a:t>
            </a:r>
          </a:p>
          <a:p>
            <a:pPr lvl="1"/>
            <a:r>
              <a:rPr lang="en-US" dirty="0"/>
              <a:t>We will have to review these later</a:t>
            </a:r>
          </a:p>
          <a:p>
            <a:endParaRPr lang="en-US" dirty="0"/>
          </a:p>
        </p:txBody>
      </p:sp>
    </p:spTree>
    <p:extLst>
      <p:ext uri="{BB962C8B-B14F-4D97-AF65-F5344CB8AC3E}">
        <p14:creationId xmlns:p14="http://schemas.microsoft.com/office/powerpoint/2010/main" val="180334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A000-5B44-4C0F-BAE4-8A208386E5A8}"/>
              </a:ext>
            </a:extLst>
          </p:cNvPr>
          <p:cNvSpPr>
            <a:spLocks noGrp="1"/>
          </p:cNvSpPr>
          <p:nvPr>
            <p:ph type="title"/>
          </p:nvPr>
        </p:nvSpPr>
        <p:spPr>
          <a:xfrm>
            <a:off x="0" y="0"/>
            <a:ext cx="9404723" cy="1400530"/>
          </a:xfrm>
        </p:spPr>
        <p:txBody>
          <a:bodyPr/>
          <a:lstStyle/>
          <a:p>
            <a:r>
              <a:rPr lang="en-US" dirty="0"/>
              <a:t>Example of SNR 1 calls</a:t>
            </a:r>
          </a:p>
        </p:txBody>
      </p:sp>
      <p:pic>
        <p:nvPicPr>
          <p:cNvPr id="4" name="Content Placeholder 3">
            <a:extLst>
              <a:ext uri="{FF2B5EF4-FFF2-40B4-BE49-F238E27FC236}">
                <a16:creationId xmlns:a16="http://schemas.microsoft.com/office/drawing/2014/main" id="{3899D594-CEA3-41E4-9F97-CDF2B1474F93}"/>
              </a:ext>
            </a:extLst>
          </p:cNvPr>
          <p:cNvPicPr>
            <a:picLocks noGrp="1" noChangeAspect="1"/>
          </p:cNvPicPr>
          <p:nvPr>
            <p:ph idx="1"/>
          </p:nvPr>
        </p:nvPicPr>
        <p:blipFill>
          <a:blip r:embed="rId2"/>
          <a:stretch>
            <a:fillRect/>
          </a:stretch>
        </p:blipFill>
        <p:spPr>
          <a:xfrm>
            <a:off x="268052" y="911592"/>
            <a:ext cx="3707133" cy="3207116"/>
          </a:xfrm>
          <a:prstGeom prst="rect">
            <a:avLst/>
          </a:prstGeom>
        </p:spPr>
      </p:pic>
    </p:spTree>
    <p:extLst>
      <p:ext uri="{BB962C8B-B14F-4D97-AF65-F5344CB8AC3E}">
        <p14:creationId xmlns:p14="http://schemas.microsoft.com/office/powerpoint/2010/main" val="298642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A000-5B44-4C0F-BAE4-8A208386E5A8}"/>
              </a:ext>
            </a:extLst>
          </p:cNvPr>
          <p:cNvSpPr>
            <a:spLocks noGrp="1"/>
          </p:cNvSpPr>
          <p:nvPr>
            <p:ph type="title"/>
          </p:nvPr>
        </p:nvSpPr>
        <p:spPr>
          <a:xfrm>
            <a:off x="0" y="0"/>
            <a:ext cx="9404723" cy="1400530"/>
          </a:xfrm>
        </p:spPr>
        <p:txBody>
          <a:bodyPr/>
          <a:lstStyle/>
          <a:p>
            <a:r>
              <a:rPr lang="en-US" dirty="0"/>
              <a:t>Example of SNR 2 calls</a:t>
            </a:r>
          </a:p>
        </p:txBody>
      </p:sp>
      <p:pic>
        <p:nvPicPr>
          <p:cNvPr id="5" name="Content Placeholder 4">
            <a:extLst>
              <a:ext uri="{FF2B5EF4-FFF2-40B4-BE49-F238E27FC236}">
                <a16:creationId xmlns:a16="http://schemas.microsoft.com/office/drawing/2014/main" id="{87E49FA2-2472-444C-A949-569994E42C2B}"/>
              </a:ext>
            </a:extLst>
          </p:cNvPr>
          <p:cNvPicPr>
            <a:picLocks noGrp="1" noChangeAspect="1"/>
          </p:cNvPicPr>
          <p:nvPr>
            <p:ph idx="1"/>
          </p:nvPr>
        </p:nvPicPr>
        <p:blipFill>
          <a:blip r:embed="rId2"/>
          <a:stretch>
            <a:fillRect/>
          </a:stretch>
        </p:blipFill>
        <p:spPr>
          <a:xfrm>
            <a:off x="3993983" y="739790"/>
            <a:ext cx="4089579" cy="3399327"/>
          </a:xfrm>
          <a:prstGeom prst="rect">
            <a:avLst/>
          </a:prstGeom>
        </p:spPr>
      </p:pic>
      <p:pic>
        <p:nvPicPr>
          <p:cNvPr id="4" name="Picture 3">
            <a:extLst>
              <a:ext uri="{FF2B5EF4-FFF2-40B4-BE49-F238E27FC236}">
                <a16:creationId xmlns:a16="http://schemas.microsoft.com/office/drawing/2014/main" id="{91938CE3-3346-4C1D-9EBC-521D889C4235}"/>
              </a:ext>
            </a:extLst>
          </p:cNvPr>
          <p:cNvPicPr>
            <a:picLocks noChangeAspect="1"/>
          </p:cNvPicPr>
          <p:nvPr/>
        </p:nvPicPr>
        <p:blipFill>
          <a:blip r:embed="rId3"/>
          <a:stretch>
            <a:fillRect/>
          </a:stretch>
        </p:blipFill>
        <p:spPr>
          <a:xfrm>
            <a:off x="0" y="762870"/>
            <a:ext cx="3936757" cy="3376247"/>
          </a:xfrm>
          <a:prstGeom prst="rect">
            <a:avLst/>
          </a:prstGeom>
        </p:spPr>
      </p:pic>
      <p:pic>
        <p:nvPicPr>
          <p:cNvPr id="7" name="Picture 6">
            <a:extLst>
              <a:ext uri="{FF2B5EF4-FFF2-40B4-BE49-F238E27FC236}">
                <a16:creationId xmlns:a16="http://schemas.microsoft.com/office/drawing/2014/main" id="{4006A08D-4BB8-409D-9DE7-C2507EE42E36}"/>
              </a:ext>
            </a:extLst>
          </p:cNvPr>
          <p:cNvPicPr>
            <a:picLocks noChangeAspect="1"/>
          </p:cNvPicPr>
          <p:nvPr/>
        </p:nvPicPr>
        <p:blipFill>
          <a:blip r:embed="rId4"/>
          <a:stretch>
            <a:fillRect/>
          </a:stretch>
        </p:blipFill>
        <p:spPr>
          <a:xfrm>
            <a:off x="7915862" y="739790"/>
            <a:ext cx="4276137" cy="3399327"/>
          </a:xfrm>
          <a:prstGeom prst="rect">
            <a:avLst/>
          </a:prstGeom>
        </p:spPr>
      </p:pic>
    </p:spTree>
    <p:extLst>
      <p:ext uri="{BB962C8B-B14F-4D97-AF65-F5344CB8AC3E}">
        <p14:creationId xmlns:p14="http://schemas.microsoft.com/office/powerpoint/2010/main" val="3879321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A000-5B44-4C0F-BAE4-8A208386E5A8}"/>
              </a:ext>
            </a:extLst>
          </p:cNvPr>
          <p:cNvSpPr>
            <a:spLocks noGrp="1"/>
          </p:cNvSpPr>
          <p:nvPr>
            <p:ph type="title"/>
          </p:nvPr>
        </p:nvSpPr>
        <p:spPr>
          <a:xfrm>
            <a:off x="0" y="0"/>
            <a:ext cx="9404723" cy="1400530"/>
          </a:xfrm>
        </p:spPr>
        <p:txBody>
          <a:bodyPr/>
          <a:lstStyle/>
          <a:p>
            <a:r>
              <a:rPr lang="en-US" dirty="0"/>
              <a:t>Example of SNR 3 calls</a:t>
            </a:r>
          </a:p>
        </p:txBody>
      </p:sp>
      <p:pic>
        <p:nvPicPr>
          <p:cNvPr id="4" name="Picture 3">
            <a:extLst>
              <a:ext uri="{FF2B5EF4-FFF2-40B4-BE49-F238E27FC236}">
                <a16:creationId xmlns:a16="http://schemas.microsoft.com/office/drawing/2014/main" id="{8B86D1BF-C5A1-47D1-961A-A07A7B47AAE7}"/>
              </a:ext>
            </a:extLst>
          </p:cNvPr>
          <p:cNvPicPr>
            <a:picLocks noChangeAspect="1"/>
          </p:cNvPicPr>
          <p:nvPr/>
        </p:nvPicPr>
        <p:blipFill>
          <a:blip r:embed="rId2"/>
          <a:stretch>
            <a:fillRect/>
          </a:stretch>
        </p:blipFill>
        <p:spPr>
          <a:xfrm>
            <a:off x="0" y="781541"/>
            <a:ext cx="3938954" cy="3210416"/>
          </a:xfrm>
          <a:prstGeom prst="rect">
            <a:avLst/>
          </a:prstGeom>
        </p:spPr>
      </p:pic>
      <p:pic>
        <p:nvPicPr>
          <p:cNvPr id="5" name="Picture 4">
            <a:extLst>
              <a:ext uri="{FF2B5EF4-FFF2-40B4-BE49-F238E27FC236}">
                <a16:creationId xmlns:a16="http://schemas.microsoft.com/office/drawing/2014/main" id="{B07A8113-F79A-4E49-AD1C-463B7D884482}"/>
              </a:ext>
            </a:extLst>
          </p:cNvPr>
          <p:cNvPicPr>
            <a:picLocks noChangeAspect="1"/>
          </p:cNvPicPr>
          <p:nvPr/>
        </p:nvPicPr>
        <p:blipFill>
          <a:blip r:embed="rId3"/>
          <a:stretch>
            <a:fillRect/>
          </a:stretch>
        </p:blipFill>
        <p:spPr>
          <a:xfrm>
            <a:off x="3938954" y="781541"/>
            <a:ext cx="4110893" cy="3210416"/>
          </a:xfrm>
          <a:prstGeom prst="rect">
            <a:avLst/>
          </a:prstGeom>
        </p:spPr>
      </p:pic>
      <p:pic>
        <p:nvPicPr>
          <p:cNvPr id="6" name="Picture 5">
            <a:extLst>
              <a:ext uri="{FF2B5EF4-FFF2-40B4-BE49-F238E27FC236}">
                <a16:creationId xmlns:a16="http://schemas.microsoft.com/office/drawing/2014/main" id="{C4A3E11D-D64D-48A5-AEFE-CFBD05E749A5}"/>
              </a:ext>
            </a:extLst>
          </p:cNvPr>
          <p:cNvPicPr>
            <a:picLocks noChangeAspect="1"/>
          </p:cNvPicPr>
          <p:nvPr/>
        </p:nvPicPr>
        <p:blipFill>
          <a:blip r:embed="rId4"/>
          <a:stretch>
            <a:fillRect/>
          </a:stretch>
        </p:blipFill>
        <p:spPr>
          <a:xfrm>
            <a:off x="8026715" y="781541"/>
            <a:ext cx="4110893" cy="3210416"/>
          </a:xfrm>
          <a:prstGeom prst="rect">
            <a:avLst/>
          </a:prstGeom>
        </p:spPr>
      </p:pic>
      <p:pic>
        <p:nvPicPr>
          <p:cNvPr id="7" name="Picture 6">
            <a:extLst>
              <a:ext uri="{FF2B5EF4-FFF2-40B4-BE49-F238E27FC236}">
                <a16:creationId xmlns:a16="http://schemas.microsoft.com/office/drawing/2014/main" id="{521DD59C-EB55-42AF-9414-8E0FBCDD2197}"/>
              </a:ext>
            </a:extLst>
          </p:cNvPr>
          <p:cNvPicPr>
            <a:picLocks noChangeAspect="1"/>
          </p:cNvPicPr>
          <p:nvPr/>
        </p:nvPicPr>
        <p:blipFill>
          <a:blip r:embed="rId5"/>
          <a:stretch>
            <a:fillRect/>
          </a:stretch>
        </p:blipFill>
        <p:spPr>
          <a:xfrm>
            <a:off x="0" y="3921447"/>
            <a:ext cx="3962085" cy="3010587"/>
          </a:xfrm>
          <a:prstGeom prst="rect">
            <a:avLst/>
          </a:prstGeom>
        </p:spPr>
      </p:pic>
      <p:pic>
        <p:nvPicPr>
          <p:cNvPr id="8" name="Picture 7">
            <a:extLst>
              <a:ext uri="{FF2B5EF4-FFF2-40B4-BE49-F238E27FC236}">
                <a16:creationId xmlns:a16="http://schemas.microsoft.com/office/drawing/2014/main" id="{D89CB167-BE8D-4FF0-877E-83B90D871465}"/>
              </a:ext>
            </a:extLst>
          </p:cNvPr>
          <p:cNvPicPr>
            <a:picLocks noChangeAspect="1"/>
          </p:cNvPicPr>
          <p:nvPr/>
        </p:nvPicPr>
        <p:blipFill>
          <a:blip r:embed="rId6"/>
          <a:stretch>
            <a:fillRect/>
          </a:stretch>
        </p:blipFill>
        <p:spPr>
          <a:xfrm>
            <a:off x="3962084" y="3991956"/>
            <a:ext cx="4041499" cy="2866044"/>
          </a:xfrm>
          <a:prstGeom prst="rect">
            <a:avLst/>
          </a:prstGeom>
        </p:spPr>
      </p:pic>
      <p:pic>
        <p:nvPicPr>
          <p:cNvPr id="3" name="Picture 2">
            <a:extLst>
              <a:ext uri="{FF2B5EF4-FFF2-40B4-BE49-F238E27FC236}">
                <a16:creationId xmlns:a16="http://schemas.microsoft.com/office/drawing/2014/main" id="{CF034634-3F78-4E4D-B829-313093B4849A}"/>
              </a:ext>
            </a:extLst>
          </p:cNvPr>
          <p:cNvPicPr>
            <a:picLocks noChangeAspect="1"/>
          </p:cNvPicPr>
          <p:nvPr/>
        </p:nvPicPr>
        <p:blipFill>
          <a:blip r:embed="rId7"/>
          <a:stretch>
            <a:fillRect/>
          </a:stretch>
        </p:blipFill>
        <p:spPr>
          <a:xfrm>
            <a:off x="8026715" y="3991957"/>
            <a:ext cx="4110893" cy="2857816"/>
          </a:xfrm>
          <a:prstGeom prst="rect">
            <a:avLst/>
          </a:prstGeom>
        </p:spPr>
      </p:pic>
    </p:spTree>
    <p:extLst>
      <p:ext uri="{BB962C8B-B14F-4D97-AF65-F5344CB8AC3E}">
        <p14:creationId xmlns:p14="http://schemas.microsoft.com/office/powerpoint/2010/main" val="53439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A000-5B44-4C0F-BAE4-8A208386E5A8}"/>
              </a:ext>
            </a:extLst>
          </p:cNvPr>
          <p:cNvSpPr>
            <a:spLocks noGrp="1"/>
          </p:cNvSpPr>
          <p:nvPr>
            <p:ph type="title"/>
          </p:nvPr>
        </p:nvSpPr>
        <p:spPr>
          <a:xfrm>
            <a:off x="0" y="0"/>
            <a:ext cx="9404723" cy="1400530"/>
          </a:xfrm>
        </p:spPr>
        <p:txBody>
          <a:bodyPr/>
          <a:lstStyle/>
          <a:p>
            <a:r>
              <a:rPr lang="en-US" dirty="0"/>
              <a:t>Example of B(bad) recordings</a:t>
            </a:r>
          </a:p>
        </p:txBody>
      </p:sp>
      <p:pic>
        <p:nvPicPr>
          <p:cNvPr id="4" name="Content Placeholder 3">
            <a:extLst>
              <a:ext uri="{FF2B5EF4-FFF2-40B4-BE49-F238E27FC236}">
                <a16:creationId xmlns:a16="http://schemas.microsoft.com/office/drawing/2014/main" id="{A24D8827-75EA-469C-94F0-9C14B63C98B5}"/>
              </a:ext>
            </a:extLst>
          </p:cNvPr>
          <p:cNvPicPr>
            <a:picLocks noGrp="1" noChangeAspect="1"/>
          </p:cNvPicPr>
          <p:nvPr>
            <p:ph idx="1"/>
          </p:nvPr>
        </p:nvPicPr>
        <p:blipFill>
          <a:blip r:embed="rId2"/>
          <a:stretch>
            <a:fillRect/>
          </a:stretch>
        </p:blipFill>
        <p:spPr>
          <a:xfrm>
            <a:off x="161366" y="700265"/>
            <a:ext cx="3849762" cy="3070643"/>
          </a:xfrm>
          <a:prstGeom prst="rect">
            <a:avLst/>
          </a:prstGeom>
        </p:spPr>
      </p:pic>
      <p:pic>
        <p:nvPicPr>
          <p:cNvPr id="5" name="Picture 4">
            <a:extLst>
              <a:ext uri="{FF2B5EF4-FFF2-40B4-BE49-F238E27FC236}">
                <a16:creationId xmlns:a16="http://schemas.microsoft.com/office/drawing/2014/main" id="{1C973BC6-43A2-42A2-9AE6-228FF8525892}"/>
              </a:ext>
            </a:extLst>
          </p:cNvPr>
          <p:cNvPicPr>
            <a:picLocks noChangeAspect="1"/>
          </p:cNvPicPr>
          <p:nvPr/>
        </p:nvPicPr>
        <p:blipFill>
          <a:blip r:embed="rId3"/>
          <a:stretch>
            <a:fillRect/>
          </a:stretch>
        </p:blipFill>
        <p:spPr>
          <a:xfrm>
            <a:off x="4066813" y="761811"/>
            <a:ext cx="3942979" cy="3070643"/>
          </a:xfrm>
          <a:prstGeom prst="rect">
            <a:avLst/>
          </a:prstGeom>
        </p:spPr>
      </p:pic>
      <p:pic>
        <p:nvPicPr>
          <p:cNvPr id="6" name="Picture 5">
            <a:extLst>
              <a:ext uri="{FF2B5EF4-FFF2-40B4-BE49-F238E27FC236}">
                <a16:creationId xmlns:a16="http://schemas.microsoft.com/office/drawing/2014/main" id="{E759D19F-2939-4F64-AA31-0906DFF98A9B}"/>
              </a:ext>
            </a:extLst>
          </p:cNvPr>
          <p:cNvPicPr>
            <a:picLocks noChangeAspect="1"/>
          </p:cNvPicPr>
          <p:nvPr/>
        </p:nvPicPr>
        <p:blipFill>
          <a:blip r:embed="rId4"/>
          <a:stretch>
            <a:fillRect/>
          </a:stretch>
        </p:blipFill>
        <p:spPr>
          <a:xfrm>
            <a:off x="161366" y="3770908"/>
            <a:ext cx="3849762" cy="3070643"/>
          </a:xfrm>
          <a:prstGeom prst="rect">
            <a:avLst/>
          </a:prstGeom>
        </p:spPr>
      </p:pic>
      <p:pic>
        <p:nvPicPr>
          <p:cNvPr id="7" name="Picture 6">
            <a:extLst>
              <a:ext uri="{FF2B5EF4-FFF2-40B4-BE49-F238E27FC236}">
                <a16:creationId xmlns:a16="http://schemas.microsoft.com/office/drawing/2014/main" id="{FA7DC7BD-9ADE-44B2-BEBD-A833C1B7C3C3}"/>
              </a:ext>
            </a:extLst>
          </p:cNvPr>
          <p:cNvPicPr>
            <a:picLocks noChangeAspect="1"/>
          </p:cNvPicPr>
          <p:nvPr/>
        </p:nvPicPr>
        <p:blipFill>
          <a:blip r:embed="rId5"/>
          <a:stretch>
            <a:fillRect/>
          </a:stretch>
        </p:blipFill>
        <p:spPr>
          <a:xfrm>
            <a:off x="8065477" y="781202"/>
            <a:ext cx="3849762" cy="3092129"/>
          </a:xfrm>
          <a:prstGeom prst="rect">
            <a:avLst/>
          </a:prstGeom>
        </p:spPr>
      </p:pic>
      <p:pic>
        <p:nvPicPr>
          <p:cNvPr id="3" name="Picture 2">
            <a:extLst>
              <a:ext uri="{FF2B5EF4-FFF2-40B4-BE49-F238E27FC236}">
                <a16:creationId xmlns:a16="http://schemas.microsoft.com/office/drawing/2014/main" id="{5ED0829C-B037-4C78-A183-B32DF27560A2}"/>
              </a:ext>
            </a:extLst>
          </p:cNvPr>
          <p:cNvPicPr>
            <a:picLocks noChangeAspect="1"/>
          </p:cNvPicPr>
          <p:nvPr/>
        </p:nvPicPr>
        <p:blipFill>
          <a:blip r:embed="rId6"/>
          <a:stretch>
            <a:fillRect/>
          </a:stretch>
        </p:blipFill>
        <p:spPr>
          <a:xfrm>
            <a:off x="4011128" y="3832453"/>
            <a:ext cx="4233681" cy="3009097"/>
          </a:xfrm>
          <a:prstGeom prst="rect">
            <a:avLst/>
          </a:prstGeom>
        </p:spPr>
      </p:pic>
    </p:spTree>
    <p:extLst>
      <p:ext uri="{BB962C8B-B14F-4D97-AF65-F5344CB8AC3E}">
        <p14:creationId xmlns:p14="http://schemas.microsoft.com/office/powerpoint/2010/main" val="149843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6D04-32A7-444A-8517-E7E56FFE1DA4}"/>
              </a:ext>
            </a:extLst>
          </p:cNvPr>
          <p:cNvSpPr>
            <a:spLocks noGrp="1"/>
          </p:cNvSpPr>
          <p:nvPr>
            <p:ph type="title"/>
          </p:nvPr>
        </p:nvSpPr>
        <p:spPr>
          <a:xfrm>
            <a:off x="0" y="-35274"/>
            <a:ext cx="10515600" cy="1325563"/>
          </a:xfrm>
        </p:spPr>
        <p:txBody>
          <a:bodyPr/>
          <a:lstStyle/>
          <a:p>
            <a:r>
              <a:rPr lang="en-US" dirty="0"/>
              <a:t>Step 1: Open </a:t>
            </a:r>
            <a:r>
              <a:rPr lang="en-US" dirty="0" err="1"/>
              <a:t>Matlab</a:t>
            </a:r>
            <a:r>
              <a:rPr lang="en-US" dirty="0"/>
              <a:t> and set the Path</a:t>
            </a:r>
          </a:p>
        </p:txBody>
      </p:sp>
      <p:sp>
        <p:nvSpPr>
          <p:cNvPr id="3" name="Content Placeholder 2">
            <a:extLst>
              <a:ext uri="{FF2B5EF4-FFF2-40B4-BE49-F238E27FC236}">
                <a16:creationId xmlns:a16="http://schemas.microsoft.com/office/drawing/2014/main" id="{BA7E282F-CBCC-40B3-A7F5-9C597BA40F8B}"/>
              </a:ext>
            </a:extLst>
          </p:cNvPr>
          <p:cNvSpPr>
            <a:spLocks noGrp="1"/>
          </p:cNvSpPr>
          <p:nvPr>
            <p:ph idx="1"/>
          </p:nvPr>
        </p:nvSpPr>
        <p:spPr>
          <a:xfrm>
            <a:off x="152400" y="1690688"/>
            <a:ext cx="3769119" cy="4351338"/>
          </a:xfrm>
        </p:spPr>
        <p:txBody>
          <a:bodyPr>
            <a:normAutofit/>
          </a:bodyPr>
          <a:lstStyle/>
          <a:p>
            <a:r>
              <a:rPr lang="en-US" sz="2000" dirty="0"/>
              <a:t>Currently we are using </a:t>
            </a:r>
            <a:r>
              <a:rPr lang="en-US" sz="2000" dirty="0" err="1"/>
              <a:t>Matlab</a:t>
            </a:r>
            <a:r>
              <a:rPr lang="en-US" sz="2000" dirty="0"/>
              <a:t> 2021b</a:t>
            </a:r>
          </a:p>
          <a:p>
            <a:r>
              <a:rPr lang="en-US" sz="2000" dirty="0"/>
              <a:t>On the home tab</a:t>
            </a:r>
            <a:r>
              <a:rPr lang="en-US" sz="2000" dirty="0">
                <a:sym typeface="Wingdings" panose="05000000000000000000" pitchFamily="2" charset="2"/>
              </a:rPr>
              <a:t> Environment  Set Path</a:t>
            </a:r>
          </a:p>
          <a:p>
            <a:r>
              <a:rPr lang="en-US" sz="2000" dirty="0">
                <a:sym typeface="Wingdings" panose="05000000000000000000" pitchFamily="2" charset="2"/>
              </a:rPr>
              <a:t>Click “Add folder with Subfolders…”</a:t>
            </a:r>
          </a:p>
          <a:p>
            <a:r>
              <a:rPr lang="en-US" sz="2000" dirty="0">
                <a:sym typeface="Wingdings" panose="05000000000000000000" pitchFamily="2" charset="2"/>
              </a:rPr>
              <a:t>Browse to the folder containing Triton-R2020 (or the newest version of Triton on </a:t>
            </a:r>
            <a:r>
              <a:rPr lang="en-US" sz="2000" dirty="0">
                <a:sym typeface="Wingdings" panose="05000000000000000000" pitchFamily="2" charset="2"/>
                <a:hlinkClick r:id="rId2"/>
              </a:rPr>
              <a:t>GitHub</a:t>
            </a:r>
            <a:r>
              <a:rPr lang="en-US" sz="2000" dirty="0">
                <a:sym typeface="Wingdings" panose="05000000000000000000" pitchFamily="2" charset="2"/>
              </a:rPr>
              <a:t>)</a:t>
            </a:r>
          </a:p>
          <a:p>
            <a:r>
              <a:rPr lang="en-US" sz="2000" dirty="0">
                <a:sym typeface="Wingdings" panose="05000000000000000000" pitchFamily="2" charset="2"/>
              </a:rPr>
              <a:t>Click ‘Save’ and then ‘Close’</a:t>
            </a:r>
            <a:endParaRPr lang="en-US" sz="2000" dirty="0"/>
          </a:p>
        </p:txBody>
      </p:sp>
      <p:pic>
        <p:nvPicPr>
          <p:cNvPr id="4" name="Picture 3">
            <a:extLst>
              <a:ext uri="{FF2B5EF4-FFF2-40B4-BE49-F238E27FC236}">
                <a16:creationId xmlns:a16="http://schemas.microsoft.com/office/drawing/2014/main" id="{062455ED-6416-4BB0-8B4D-21A17D85FE36}"/>
              </a:ext>
            </a:extLst>
          </p:cNvPr>
          <p:cNvPicPr>
            <a:picLocks noChangeAspect="1"/>
          </p:cNvPicPr>
          <p:nvPr/>
        </p:nvPicPr>
        <p:blipFill>
          <a:blip r:embed="rId3"/>
          <a:stretch>
            <a:fillRect/>
          </a:stretch>
        </p:blipFill>
        <p:spPr>
          <a:xfrm>
            <a:off x="3921519" y="1435884"/>
            <a:ext cx="8270481" cy="5130819"/>
          </a:xfrm>
          <a:prstGeom prst="rect">
            <a:avLst/>
          </a:prstGeom>
        </p:spPr>
      </p:pic>
    </p:spTree>
    <p:extLst>
      <p:ext uri="{BB962C8B-B14F-4D97-AF65-F5344CB8AC3E}">
        <p14:creationId xmlns:p14="http://schemas.microsoft.com/office/powerpoint/2010/main" val="29825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A000-5B44-4C0F-BAE4-8A208386E5A8}"/>
              </a:ext>
            </a:extLst>
          </p:cNvPr>
          <p:cNvSpPr>
            <a:spLocks noGrp="1"/>
          </p:cNvSpPr>
          <p:nvPr>
            <p:ph type="title"/>
          </p:nvPr>
        </p:nvSpPr>
        <p:spPr>
          <a:xfrm>
            <a:off x="0" y="0"/>
            <a:ext cx="9404723" cy="1400530"/>
          </a:xfrm>
        </p:spPr>
        <p:txBody>
          <a:bodyPr/>
          <a:lstStyle/>
          <a:p>
            <a:r>
              <a:rPr lang="en-US" dirty="0"/>
              <a:t>Example of G(good)recordings</a:t>
            </a:r>
          </a:p>
        </p:txBody>
      </p:sp>
      <p:sp>
        <p:nvSpPr>
          <p:cNvPr id="3" name="Content Placeholder 2">
            <a:extLst>
              <a:ext uri="{FF2B5EF4-FFF2-40B4-BE49-F238E27FC236}">
                <a16:creationId xmlns:a16="http://schemas.microsoft.com/office/drawing/2014/main" id="{AF4A763E-449B-48D7-96A3-928A6DB1A4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EEB318-565C-44EA-AE0A-313A84B644D2}"/>
              </a:ext>
            </a:extLst>
          </p:cNvPr>
          <p:cNvPicPr>
            <a:picLocks noChangeAspect="1"/>
          </p:cNvPicPr>
          <p:nvPr/>
        </p:nvPicPr>
        <p:blipFill>
          <a:blip r:embed="rId2"/>
          <a:stretch>
            <a:fillRect/>
          </a:stretch>
        </p:blipFill>
        <p:spPr>
          <a:xfrm>
            <a:off x="86700" y="888030"/>
            <a:ext cx="4110893" cy="2857816"/>
          </a:xfrm>
          <a:prstGeom prst="rect">
            <a:avLst/>
          </a:prstGeom>
        </p:spPr>
      </p:pic>
      <p:pic>
        <p:nvPicPr>
          <p:cNvPr id="5" name="Picture 4">
            <a:extLst>
              <a:ext uri="{FF2B5EF4-FFF2-40B4-BE49-F238E27FC236}">
                <a16:creationId xmlns:a16="http://schemas.microsoft.com/office/drawing/2014/main" id="{597E43E2-1842-4DF8-A4B5-904D0DDDDD13}"/>
              </a:ext>
            </a:extLst>
          </p:cNvPr>
          <p:cNvPicPr>
            <a:picLocks noChangeAspect="1"/>
          </p:cNvPicPr>
          <p:nvPr/>
        </p:nvPicPr>
        <p:blipFill>
          <a:blip r:embed="rId3"/>
          <a:stretch>
            <a:fillRect/>
          </a:stretch>
        </p:blipFill>
        <p:spPr>
          <a:xfrm>
            <a:off x="4231478" y="888030"/>
            <a:ext cx="4260252" cy="2857816"/>
          </a:xfrm>
          <a:prstGeom prst="rect">
            <a:avLst/>
          </a:prstGeom>
        </p:spPr>
      </p:pic>
    </p:spTree>
    <p:extLst>
      <p:ext uri="{BB962C8B-B14F-4D97-AF65-F5344CB8AC3E}">
        <p14:creationId xmlns:p14="http://schemas.microsoft.com/office/powerpoint/2010/main" val="769612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B1CA7-1AC8-45F3-B588-9C8C4D6CE1C9}"/>
              </a:ext>
            </a:extLst>
          </p:cNvPr>
          <p:cNvSpPr>
            <a:spLocks noGrp="1"/>
          </p:cNvSpPr>
          <p:nvPr>
            <p:ph type="title"/>
          </p:nvPr>
        </p:nvSpPr>
        <p:spPr>
          <a:xfrm>
            <a:off x="0" y="-25174"/>
            <a:ext cx="10515600" cy="1325563"/>
          </a:xfrm>
        </p:spPr>
        <p:txBody>
          <a:bodyPr/>
          <a:lstStyle/>
          <a:p>
            <a:r>
              <a:rPr lang="en-US" dirty="0"/>
              <a:t>Step 2: Open Triton</a:t>
            </a:r>
          </a:p>
        </p:txBody>
      </p:sp>
      <p:sp>
        <p:nvSpPr>
          <p:cNvPr id="3" name="Content Placeholder 2">
            <a:extLst>
              <a:ext uri="{FF2B5EF4-FFF2-40B4-BE49-F238E27FC236}">
                <a16:creationId xmlns:a16="http://schemas.microsoft.com/office/drawing/2014/main" id="{53FE9477-2493-420F-B9E6-BA7F2A280CB9}"/>
              </a:ext>
            </a:extLst>
          </p:cNvPr>
          <p:cNvSpPr>
            <a:spLocks noGrp="1"/>
          </p:cNvSpPr>
          <p:nvPr>
            <p:ph idx="1"/>
          </p:nvPr>
        </p:nvSpPr>
        <p:spPr>
          <a:xfrm>
            <a:off x="328765" y="1690688"/>
            <a:ext cx="3927549" cy="4351338"/>
          </a:xfrm>
        </p:spPr>
        <p:txBody>
          <a:bodyPr/>
          <a:lstStyle/>
          <a:p>
            <a:r>
              <a:rPr lang="en-US" dirty="0"/>
              <a:t>Start </a:t>
            </a:r>
            <a:r>
              <a:rPr lang="en-US" dirty="0" err="1"/>
              <a:t>Matlab</a:t>
            </a:r>
            <a:r>
              <a:rPr lang="en-US" dirty="0"/>
              <a:t> and at the command prompt type ‘triton’ and press enter to run the application</a:t>
            </a:r>
          </a:p>
          <a:p>
            <a:pPr marL="0" indent="0">
              <a:buNone/>
            </a:pPr>
            <a:endParaRPr lang="en-US" dirty="0"/>
          </a:p>
          <a:p>
            <a:r>
              <a:rPr lang="en-US" dirty="0"/>
              <a:t>Three windows will be displayed: </a:t>
            </a:r>
          </a:p>
          <a:p>
            <a:pPr marL="342900" lvl="0" indent="-342900">
              <a:spcBef>
                <a:spcPts val="400"/>
              </a:spcBef>
              <a:buClr>
                <a:srgbClr val="000000"/>
              </a:buClr>
              <a:buSzPts val="2000"/>
              <a:buNone/>
            </a:pPr>
            <a:r>
              <a:rPr lang="en-US" dirty="0"/>
              <a:t>	Plot, Control, &amp; Message…</a:t>
            </a:r>
          </a:p>
          <a:p>
            <a:endParaRPr lang="en-US" dirty="0"/>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p>
        </p:txBody>
      </p:sp>
      <p:pic>
        <p:nvPicPr>
          <p:cNvPr id="6" name="Google Shape;115;p4">
            <a:extLst>
              <a:ext uri="{FF2B5EF4-FFF2-40B4-BE49-F238E27FC236}">
                <a16:creationId xmlns:a16="http://schemas.microsoft.com/office/drawing/2014/main" id="{07F1C805-CD1C-4195-9F02-9864674B0A36}"/>
              </a:ext>
            </a:extLst>
          </p:cNvPr>
          <p:cNvPicPr preferRelativeResize="0"/>
          <p:nvPr/>
        </p:nvPicPr>
        <p:blipFill rotWithShape="1">
          <a:blip r:embed="rId2">
            <a:alphaModFix/>
          </a:blip>
          <a:srcRect/>
          <a:stretch/>
        </p:blipFill>
        <p:spPr>
          <a:xfrm>
            <a:off x="5682343" y="1559266"/>
            <a:ext cx="5181600" cy="3930650"/>
          </a:xfrm>
          <a:prstGeom prst="rect">
            <a:avLst/>
          </a:prstGeom>
          <a:noFill/>
          <a:ln>
            <a:noFill/>
          </a:ln>
        </p:spPr>
      </p:pic>
      <p:sp>
        <p:nvSpPr>
          <p:cNvPr id="7" name="Google Shape;117;p4">
            <a:extLst>
              <a:ext uri="{FF2B5EF4-FFF2-40B4-BE49-F238E27FC236}">
                <a16:creationId xmlns:a16="http://schemas.microsoft.com/office/drawing/2014/main" id="{2D34F35A-7D5D-49B0-9C2B-D6AC63B13E6D}"/>
              </a:ext>
            </a:extLst>
          </p:cNvPr>
          <p:cNvSpPr txBox="1"/>
          <p:nvPr/>
        </p:nvSpPr>
        <p:spPr>
          <a:xfrm>
            <a:off x="4528457" y="1559266"/>
            <a:ext cx="1295400" cy="199072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Times New Roman"/>
              <a:buNone/>
            </a:pPr>
            <a:r>
              <a:rPr lang="en-US" sz="1800" b="1" i="0" u="none" strike="noStrike" cap="none" dirty="0">
                <a:latin typeface="Times New Roman"/>
                <a:ea typeface="Times New Roman"/>
                <a:cs typeface="Times New Roman"/>
                <a:sym typeface="Times New Roman"/>
              </a:rPr>
              <a:t>Control Window – </a:t>
            </a:r>
            <a:r>
              <a:rPr lang="en-US" sz="1800" b="0" i="0" u="none" strike="noStrike" cap="none" dirty="0">
                <a:latin typeface="Times New Roman"/>
                <a:ea typeface="Times New Roman"/>
                <a:cs typeface="Times New Roman"/>
                <a:sym typeface="Times New Roman"/>
              </a:rPr>
              <a:t>Controls settings for Plot Window. </a:t>
            </a:r>
            <a:endParaRPr dirty="0"/>
          </a:p>
          <a:p>
            <a:pPr marL="0" marR="0" lvl="0" indent="0" algn="l" rtl="0">
              <a:spcBef>
                <a:spcPts val="900"/>
              </a:spcBef>
              <a:spcAft>
                <a:spcPts val="0"/>
              </a:spcAft>
              <a:buClr>
                <a:schemeClr val="dk1"/>
              </a:buClr>
              <a:buSzPts val="1800"/>
              <a:buFont typeface="Times New Roman"/>
              <a:buNone/>
            </a:pPr>
            <a:endParaRPr sz="1800" b="0" i="0" u="none" strike="noStrike" cap="none" dirty="0">
              <a:solidFill>
                <a:schemeClr val="dk1"/>
              </a:solidFill>
              <a:latin typeface="Times New Roman"/>
              <a:ea typeface="Times New Roman"/>
              <a:cs typeface="Times New Roman"/>
              <a:sym typeface="Times New Roman"/>
            </a:endParaRPr>
          </a:p>
        </p:txBody>
      </p:sp>
      <p:sp>
        <p:nvSpPr>
          <p:cNvPr id="8" name="Google Shape;116;p4">
            <a:extLst>
              <a:ext uri="{FF2B5EF4-FFF2-40B4-BE49-F238E27FC236}">
                <a16:creationId xmlns:a16="http://schemas.microsoft.com/office/drawing/2014/main" id="{3BC4255B-8E03-4B6D-8F09-59AE34CF1BAD}"/>
              </a:ext>
            </a:extLst>
          </p:cNvPr>
          <p:cNvSpPr txBox="1"/>
          <p:nvPr/>
        </p:nvSpPr>
        <p:spPr>
          <a:xfrm>
            <a:off x="10940143" y="1559266"/>
            <a:ext cx="1371600" cy="31130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Times New Roman"/>
              <a:buNone/>
            </a:pPr>
            <a:r>
              <a:rPr lang="en-US" sz="1800" b="1" i="0" u="none" strike="noStrike" cap="none" dirty="0">
                <a:latin typeface="Times New Roman"/>
                <a:ea typeface="Times New Roman"/>
                <a:cs typeface="Times New Roman"/>
                <a:sym typeface="Times New Roman"/>
              </a:rPr>
              <a:t>-Plot Window  </a:t>
            </a:r>
            <a:r>
              <a:rPr lang="en-US" sz="1800" b="0" i="0" u="none" strike="noStrike" cap="none" dirty="0">
                <a:latin typeface="Times New Roman"/>
                <a:ea typeface="Times New Roman"/>
                <a:cs typeface="Times New Roman"/>
                <a:sym typeface="Times New Roman"/>
              </a:rPr>
              <a:t>Displays Long Term Spectral Average (LTSA), spectrogram, spectra and time series plots.</a:t>
            </a:r>
            <a:endParaRPr dirty="0"/>
          </a:p>
        </p:txBody>
      </p:sp>
      <p:sp>
        <p:nvSpPr>
          <p:cNvPr id="9" name="Google Shape;114;p4">
            <a:extLst>
              <a:ext uri="{FF2B5EF4-FFF2-40B4-BE49-F238E27FC236}">
                <a16:creationId xmlns:a16="http://schemas.microsoft.com/office/drawing/2014/main" id="{F847C56F-42F0-4C04-8AD4-FB57E180FA6F}"/>
              </a:ext>
            </a:extLst>
          </p:cNvPr>
          <p:cNvSpPr txBox="1">
            <a:spLocks/>
          </p:cNvSpPr>
          <p:nvPr/>
        </p:nvSpPr>
        <p:spPr>
          <a:xfrm>
            <a:off x="5279571" y="5576888"/>
            <a:ext cx="4707883" cy="11430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rgbClr val="000000"/>
              </a:buClr>
              <a:buSzPts val="1800"/>
              <a:buFont typeface="Times New Roman"/>
              <a:buNone/>
            </a:pPr>
            <a:r>
              <a:rPr lang="en-US" sz="1800" b="1" dirty="0">
                <a:solidFill>
                  <a:srgbClr val="000000"/>
                </a:solidFill>
              </a:rPr>
              <a:t>	</a:t>
            </a:r>
            <a:r>
              <a:rPr lang="en-US" sz="1800" b="1" dirty="0"/>
              <a:t>Message Window - </a:t>
            </a:r>
            <a:r>
              <a:rPr lang="en-US" sz="1800" dirty="0"/>
              <a:t>Keeps a record of the users actions and displays Plot Window cursor location.</a:t>
            </a:r>
            <a:endParaRPr lang="en-US" dirty="0"/>
          </a:p>
        </p:txBody>
      </p:sp>
    </p:spTree>
    <p:extLst>
      <p:ext uri="{BB962C8B-B14F-4D97-AF65-F5344CB8AC3E}">
        <p14:creationId xmlns:p14="http://schemas.microsoft.com/office/powerpoint/2010/main" val="229844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99CC5-47E6-458D-B871-B6B3C4F1D860}"/>
              </a:ext>
            </a:extLst>
          </p:cNvPr>
          <p:cNvSpPr>
            <a:spLocks noGrp="1"/>
          </p:cNvSpPr>
          <p:nvPr>
            <p:ph type="title"/>
          </p:nvPr>
        </p:nvSpPr>
        <p:spPr>
          <a:xfrm>
            <a:off x="0" y="0"/>
            <a:ext cx="10515600" cy="1325563"/>
          </a:xfrm>
        </p:spPr>
        <p:txBody>
          <a:bodyPr/>
          <a:lstStyle/>
          <a:p>
            <a:r>
              <a:rPr lang="en-US" dirty="0"/>
              <a:t>Step 3: Add Logger remora	</a:t>
            </a:r>
          </a:p>
        </p:txBody>
      </p:sp>
      <p:sp>
        <p:nvSpPr>
          <p:cNvPr id="3" name="Content Placeholder 2">
            <a:extLst>
              <a:ext uri="{FF2B5EF4-FFF2-40B4-BE49-F238E27FC236}">
                <a16:creationId xmlns:a16="http://schemas.microsoft.com/office/drawing/2014/main" id="{F6F7EA46-3685-47AA-B7D7-6A9DFFA698F4}"/>
              </a:ext>
            </a:extLst>
          </p:cNvPr>
          <p:cNvSpPr>
            <a:spLocks noGrp="1"/>
          </p:cNvSpPr>
          <p:nvPr>
            <p:ph idx="1"/>
          </p:nvPr>
        </p:nvSpPr>
        <p:spPr>
          <a:xfrm>
            <a:off x="0" y="1690688"/>
            <a:ext cx="4176491" cy="4351338"/>
          </a:xfrm>
        </p:spPr>
        <p:txBody>
          <a:bodyPr>
            <a:normAutofit fontScale="85000" lnSpcReduction="20000"/>
          </a:bodyPr>
          <a:lstStyle/>
          <a:p>
            <a:r>
              <a:rPr lang="en-US" sz="2000" dirty="0"/>
              <a:t>In the control window (upper left hand window) click on ‘Remoras’ then ‘Add Remora.”</a:t>
            </a:r>
          </a:p>
          <a:p>
            <a:endParaRPr lang="en-US" sz="2000" dirty="0"/>
          </a:p>
          <a:p>
            <a:r>
              <a:rPr lang="en-US" sz="2000" dirty="0"/>
              <a:t>Browse to the folder containing </a:t>
            </a:r>
            <a:r>
              <a:rPr lang="en-US" sz="2000" dirty="0" err="1"/>
              <a:t>Triton</a:t>
            </a:r>
            <a:r>
              <a:rPr lang="en-US" sz="2000" dirty="0" err="1">
                <a:sym typeface="Wingdings" panose="05000000000000000000" pitchFamily="2" charset="2"/>
              </a:rPr>
              <a:t>RemorasLogger</a:t>
            </a:r>
            <a:r>
              <a:rPr lang="en-US" sz="2000" dirty="0">
                <a:sym typeface="Wingdings" panose="05000000000000000000" pitchFamily="2" charset="2"/>
              </a:rPr>
              <a:t>. Highlight this folder and click ‘Select Folder’</a:t>
            </a:r>
          </a:p>
          <a:p>
            <a:endParaRPr lang="en-US" sz="2000" dirty="0">
              <a:sym typeface="Wingdings" panose="05000000000000000000" pitchFamily="2" charset="2"/>
            </a:endParaRPr>
          </a:p>
          <a:p>
            <a:r>
              <a:rPr lang="en-US" sz="2000" dirty="0">
                <a:sym typeface="Wingdings" panose="05000000000000000000" pitchFamily="2" charset="2"/>
              </a:rPr>
              <a:t>A new window pop up asking to restart Triton, click ‘Yes’</a:t>
            </a:r>
          </a:p>
          <a:p>
            <a:endParaRPr lang="en-US" sz="2000" dirty="0"/>
          </a:p>
          <a:p>
            <a:r>
              <a:rPr lang="en-US" sz="2000" dirty="0"/>
              <a:t>You will only need to add the Remora once. Triton should remember this once you have added it. It will prompt you to restart Triton at this time. </a:t>
            </a:r>
          </a:p>
        </p:txBody>
      </p:sp>
      <p:pic>
        <p:nvPicPr>
          <p:cNvPr id="4" name="Picture 3">
            <a:extLst>
              <a:ext uri="{FF2B5EF4-FFF2-40B4-BE49-F238E27FC236}">
                <a16:creationId xmlns:a16="http://schemas.microsoft.com/office/drawing/2014/main" id="{7CDC1BB9-2D57-4C97-9890-2D39BF00EF3B}"/>
              </a:ext>
            </a:extLst>
          </p:cNvPr>
          <p:cNvPicPr>
            <a:picLocks noChangeAspect="1"/>
          </p:cNvPicPr>
          <p:nvPr/>
        </p:nvPicPr>
        <p:blipFill>
          <a:blip r:embed="rId2"/>
          <a:stretch>
            <a:fillRect/>
          </a:stretch>
        </p:blipFill>
        <p:spPr>
          <a:xfrm>
            <a:off x="4176491" y="1690688"/>
            <a:ext cx="7838615" cy="3862388"/>
          </a:xfrm>
          <a:prstGeom prst="rect">
            <a:avLst/>
          </a:prstGeom>
        </p:spPr>
      </p:pic>
      <p:pic>
        <p:nvPicPr>
          <p:cNvPr id="5" name="Picture 4">
            <a:extLst>
              <a:ext uri="{FF2B5EF4-FFF2-40B4-BE49-F238E27FC236}">
                <a16:creationId xmlns:a16="http://schemas.microsoft.com/office/drawing/2014/main" id="{245AB6C9-F15D-4A7D-A067-2A5AE396B780}"/>
              </a:ext>
            </a:extLst>
          </p:cNvPr>
          <p:cNvPicPr>
            <a:picLocks noChangeAspect="1"/>
          </p:cNvPicPr>
          <p:nvPr/>
        </p:nvPicPr>
        <p:blipFill>
          <a:blip r:embed="rId3"/>
          <a:stretch>
            <a:fillRect/>
          </a:stretch>
        </p:blipFill>
        <p:spPr>
          <a:xfrm>
            <a:off x="7414531" y="5619750"/>
            <a:ext cx="4600575" cy="1238250"/>
          </a:xfrm>
          <a:prstGeom prst="rect">
            <a:avLst/>
          </a:prstGeom>
        </p:spPr>
      </p:pic>
    </p:spTree>
    <p:extLst>
      <p:ext uri="{BB962C8B-B14F-4D97-AF65-F5344CB8AC3E}">
        <p14:creationId xmlns:p14="http://schemas.microsoft.com/office/powerpoint/2010/main" val="814776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ECD1-6CD8-4F1C-92F9-C337B056B108}"/>
              </a:ext>
            </a:extLst>
          </p:cNvPr>
          <p:cNvSpPr>
            <a:spLocks noGrp="1"/>
          </p:cNvSpPr>
          <p:nvPr>
            <p:ph type="title"/>
          </p:nvPr>
        </p:nvSpPr>
        <p:spPr>
          <a:xfrm>
            <a:off x="0" y="7369"/>
            <a:ext cx="10515600" cy="1325563"/>
          </a:xfrm>
        </p:spPr>
        <p:txBody>
          <a:bodyPr/>
          <a:lstStyle/>
          <a:p>
            <a:r>
              <a:rPr lang="en-US" dirty="0"/>
              <a:t>Step 4: Open an LTSA</a:t>
            </a:r>
          </a:p>
        </p:txBody>
      </p:sp>
      <p:sp>
        <p:nvSpPr>
          <p:cNvPr id="3" name="Content Placeholder 2">
            <a:extLst>
              <a:ext uri="{FF2B5EF4-FFF2-40B4-BE49-F238E27FC236}">
                <a16:creationId xmlns:a16="http://schemas.microsoft.com/office/drawing/2014/main" id="{303254C0-950A-4C82-BFE5-12A04906C93E}"/>
              </a:ext>
            </a:extLst>
          </p:cNvPr>
          <p:cNvSpPr>
            <a:spLocks noGrp="1"/>
          </p:cNvSpPr>
          <p:nvPr>
            <p:ph idx="1"/>
          </p:nvPr>
        </p:nvSpPr>
        <p:spPr>
          <a:xfrm>
            <a:off x="87085" y="1836511"/>
            <a:ext cx="4944309" cy="4351338"/>
          </a:xfrm>
        </p:spPr>
        <p:txBody>
          <a:bodyPr/>
          <a:lstStyle/>
          <a:p>
            <a:r>
              <a:rPr lang="en-US" dirty="0"/>
              <a:t>Click </a:t>
            </a:r>
            <a:r>
              <a:rPr lang="en-US" dirty="0" err="1"/>
              <a:t>File</a:t>
            </a:r>
            <a:r>
              <a:rPr lang="en-US" dirty="0" err="1">
                <a:sym typeface="Wingdings" panose="05000000000000000000" pitchFamily="2" charset="2"/>
              </a:rPr>
              <a:t>Open</a:t>
            </a:r>
            <a:r>
              <a:rPr lang="en-US" dirty="0">
                <a:sym typeface="Wingdings" panose="05000000000000000000" pitchFamily="2" charset="2"/>
              </a:rPr>
              <a:t> LTSA</a:t>
            </a:r>
          </a:p>
          <a:p>
            <a:endParaRPr lang="en-US" dirty="0">
              <a:sym typeface="Wingdings" panose="05000000000000000000" pitchFamily="2" charset="2"/>
            </a:endParaRPr>
          </a:p>
          <a:p>
            <a:r>
              <a:rPr lang="en-US" dirty="0">
                <a:sym typeface="Wingdings" panose="05000000000000000000" pitchFamily="2" charset="2"/>
              </a:rPr>
              <a:t>Browse to the LTSA you wish to use for your log (they may vary depending on the species you are logging)</a:t>
            </a:r>
          </a:p>
          <a:p>
            <a:endParaRPr lang="en-US" dirty="0">
              <a:sym typeface="Wingdings" panose="05000000000000000000" pitchFamily="2" charset="2"/>
            </a:endParaRPr>
          </a:p>
          <a:p>
            <a:r>
              <a:rPr lang="en-US" dirty="0"/>
              <a:t>When it opens the plot and control windows may look something like this</a:t>
            </a:r>
          </a:p>
        </p:txBody>
      </p:sp>
      <p:pic>
        <p:nvPicPr>
          <p:cNvPr id="4" name="Picture 3">
            <a:extLst>
              <a:ext uri="{FF2B5EF4-FFF2-40B4-BE49-F238E27FC236}">
                <a16:creationId xmlns:a16="http://schemas.microsoft.com/office/drawing/2014/main" id="{38C427C2-FB10-4C28-AE20-DEAD5D878583}"/>
              </a:ext>
            </a:extLst>
          </p:cNvPr>
          <p:cNvPicPr>
            <a:picLocks noChangeAspect="1"/>
          </p:cNvPicPr>
          <p:nvPr/>
        </p:nvPicPr>
        <p:blipFill>
          <a:blip r:embed="rId2"/>
          <a:stretch>
            <a:fillRect/>
          </a:stretch>
        </p:blipFill>
        <p:spPr>
          <a:xfrm>
            <a:off x="5031394" y="1690688"/>
            <a:ext cx="7160606" cy="3997161"/>
          </a:xfrm>
          <a:prstGeom prst="rect">
            <a:avLst/>
          </a:prstGeom>
        </p:spPr>
      </p:pic>
    </p:spTree>
    <p:extLst>
      <p:ext uri="{BB962C8B-B14F-4D97-AF65-F5344CB8AC3E}">
        <p14:creationId xmlns:p14="http://schemas.microsoft.com/office/powerpoint/2010/main" val="226291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6B3C-24DE-42CF-8AC7-354885AEF264}"/>
              </a:ext>
            </a:extLst>
          </p:cNvPr>
          <p:cNvSpPr>
            <a:spLocks noGrp="1"/>
          </p:cNvSpPr>
          <p:nvPr>
            <p:ph type="title"/>
          </p:nvPr>
        </p:nvSpPr>
        <p:spPr>
          <a:xfrm>
            <a:off x="1" y="0"/>
            <a:ext cx="10389704" cy="1400530"/>
          </a:xfrm>
        </p:spPr>
        <p:txBody>
          <a:bodyPr/>
          <a:lstStyle/>
          <a:p>
            <a:r>
              <a:rPr lang="en-US" dirty="0"/>
              <a:t>Step 5: Set Parameters</a:t>
            </a:r>
          </a:p>
        </p:txBody>
      </p:sp>
      <p:sp>
        <p:nvSpPr>
          <p:cNvPr id="3" name="Content Placeholder 2">
            <a:extLst>
              <a:ext uri="{FF2B5EF4-FFF2-40B4-BE49-F238E27FC236}">
                <a16:creationId xmlns:a16="http://schemas.microsoft.com/office/drawing/2014/main" id="{5D102337-92AE-4F61-9B1F-7447D3CC93C0}"/>
              </a:ext>
            </a:extLst>
          </p:cNvPr>
          <p:cNvSpPr>
            <a:spLocks noGrp="1"/>
          </p:cNvSpPr>
          <p:nvPr>
            <p:ph idx="1"/>
          </p:nvPr>
        </p:nvSpPr>
        <p:spPr>
          <a:xfrm>
            <a:off x="1" y="1222485"/>
            <a:ext cx="6970986" cy="4195481"/>
          </a:xfrm>
        </p:spPr>
        <p:txBody>
          <a:bodyPr>
            <a:normAutofit lnSpcReduction="10000"/>
          </a:bodyPr>
          <a:lstStyle/>
          <a:p>
            <a:r>
              <a:rPr lang="en-US" dirty="0"/>
              <a:t>If you are logging duty cycled data you will want to be  looking at around 1 hour at a time. Set the plot length accordingly.</a:t>
            </a:r>
          </a:p>
          <a:p>
            <a:r>
              <a:rPr lang="en-US" dirty="0"/>
              <a:t>If you are logging continuous data then plot length should be 1</a:t>
            </a:r>
          </a:p>
          <a:p>
            <a:r>
              <a:rPr lang="en-US" dirty="0"/>
              <a:t>Make sure you start logging as close to the start of the hour as possible</a:t>
            </a:r>
          </a:p>
          <a:p>
            <a:r>
              <a:rPr lang="en-US" dirty="0"/>
              <a:t>Brightness should be from 0-10dB</a:t>
            </a:r>
          </a:p>
          <a:p>
            <a:r>
              <a:rPr lang="en-US" dirty="0"/>
              <a:t>Contrast should be around 100dB</a:t>
            </a:r>
          </a:p>
          <a:p>
            <a:r>
              <a:rPr lang="en-US" dirty="0"/>
              <a:t>Depending on the species you will want to adjust your upper frequency bounds.</a:t>
            </a:r>
          </a:p>
          <a:p>
            <a:pPr lvl="1"/>
            <a:r>
              <a:rPr lang="en-US" dirty="0"/>
              <a:t>For blue and fin whales you can look at 0-150Hz</a:t>
            </a:r>
          </a:p>
        </p:txBody>
      </p:sp>
      <p:pic>
        <p:nvPicPr>
          <p:cNvPr id="5" name="Picture 4">
            <a:extLst>
              <a:ext uri="{FF2B5EF4-FFF2-40B4-BE49-F238E27FC236}">
                <a16:creationId xmlns:a16="http://schemas.microsoft.com/office/drawing/2014/main" id="{D1229DA9-BEFC-44BA-ADDC-AC9ABDEF5FD7}"/>
              </a:ext>
            </a:extLst>
          </p:cNvPr>
          <p:cNvPicPr>
            <a:picLocks noChangeAspect="1"/>
          </p:cNvPicPr>
          <p:nvPr/>
        </p:nvPicPr>
        <p:blipFill>
          <a:blip r:embed="rId2"/>
          <a:stretch>
            <a:fillRect/>
          </a:stretch>
        </p:blipFill>
        <p:spPr>
          <a:xfrm>
            <a:off x="6970986" y="886974"/>
            <a:ext cx="4572000" cy="5667375"/>
          </a:xfrm>
          <a:prstGeom prst="rect">
            <a:avLst/>
          </a:prstGeom>
        </p:spPr>
      </p:pic>
    </p:spTree>
    <p:extLst>
      <p:ext uri="{BB962C8B-B14F-4D97-AF65-F5344CB8AC3E}">
        <p14:creationId xmlns:p14="http://schemas.microsoft.com/office/powerpoint/2010/main" val="1161994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3A05-AD2C-49B3-8CB5-2A160C9395DD}"/>
              </a:ext>
            </a:extLst>
          </p:cNvPr>
          <p:cNvSpPr>
            <a:spLocks noGrp="1"/>
          </p:cNvSpPr>
          <p:nvPr>
            <p:ph type="title"/>
          </p:nvPr>
        </p:nvSpPr>
        <p:spPr>
          <a:xfrm>
            <a:off x="20265" y="-102476"/>
            <a:ext cx="9404723" cy="1400530"/>
          </a:xfrm>
        </p:spPr>
        <p:txBody>
          <a:bodyPr/>
          <a:lstStyle/>
          <a:p>
            <a:r>
              <a:rPr lang="en-US" dirty="0"/>
              <a:t>Step 6: Create a new log</a:t>
            </a:r>
          </a:p>
        </p:txBody>
      </p:sp>
      <p:sp>
        <p:nvSpPr>
          <p:cNvPr id="3" name="Content Placeholder 2">
            <a:extLst>
              <a:ext uri="{FF2B5EF4-FFF2-40B4-BE49-F238E27FC236}">
                <a16:creationId xmlns:a16="http://schemas.microsoft.com/office/drawing/2014/main" id="{E16383B7-5E3F-4C18-A9F3-CCD3573B39C6}"/>
              </a:ext>
            </a:extLst>
          </p:cNvPr>
          <p:cNvSpPr>
            <a:spLocks noGrp="1"/>
          </p:cNvSpPr>
          <p:nvPr>
            <p:ph idx="1"/>
          </p:nvPr>
        </p:nvSpPr>
        <p:spPr>
          <a:xfrm>
            <a:off x="20265" y="1232941"/>
            <a:ext cx="6617445" cy="4195481"/>
          </a:xfrm>
        </p:spPr>
        <p:txBody>
          <a:bodyPr/>
          <a:lstStyle/>
          <a:p>
            <a:r>
              <a:rPr lang="en-US" dirty="0"/>
              <a:t>Click on Remoras</a:t>
            </a:r>
            <a:r>
              <a:rPr lang="en-US" dirty="0">
                <a:sym typeface="Wingdings" panose="05000000000000000000" pitchFamily="2" charset="2"/>
              </a:rPr>
              <a:t> Log  New Log</a:t>
            </a:r>
          </a:p>
          <a:p>
            <a:r>
              <a:rPr lang="en-US" dirty="0">
                <a:sym typeface="Wingdings" panose="05000000000000000000" pitchFamily="2" charset="2"/>
              </a:rPr>
              <a:t>Enter in the name of the log and direct Triton to save it in the folder with the LTSA</a:t>
            </a:r>
          </a:p>
          <a:p>
            <a:r>
              <a:rPr lang="en-US" dirty="0">
                <a:sym typeface="Wingdings" panose="05000000000000000000" pitchFamily="2" charset="2"/>
              </a:rPr>
              <a:t>Name your log with the Cruise_Year_Drift_#_</a:t>
            </a:r>
            <a:r>
              <a:rPr lang="en-US" dirty="0" err="1">
                <a:sym typeface="Wingdings" panose="05000000000000000000" pitchFamily="2" charset="2"/>
              </a:rPr>
              <a:t>Species_Log</a:t>
            </a:r>
            <a:endParaRPr lang="en-US" dirty="0">
              <a:sym typeface="Wingdings" panose="05000000000000000000" pitchFamily="2" charset="2"/>
            </a:endParaRPr>
          </a:p>
          <a:p>
            <a:pPr lvl="1"/>
            <a:r>
              <a:rPr lang="en-US" dirty="0">
                <a:sym typeface="Wingdings" panose="05000000000000000000" pitchFamily="2" charset="2"/>
              </a:rPr>
              <a:t>Ex: </a:t>
            </a:r>
            <a:r>
              <a:rPr lang="da-DK" dirty="0">
                <a:sym typeface="Wingdings" panose="05000000000000000000" pitchFamily="2" charset="2"/>
              </a:rPr>
              <a:t>CCES_2018_Drift_07_BlueWhale_Log</a:t>
            </a:r>
            <a:endParaRPr lang="en-US" dirty="0">
              <a:sym typeface="Wingdings" panose="05000000000000000000" pitchFamily="2" charset="2"/>
            </a:endParaRPr>
          </a:p>
          <a:p>
            <a:endParaRPr lang="en-US" dirty="0">
              <a:sym typeface="Wingdings" panose="05000000000000000000" pitchFamily="2" charset="2"/>
            </a:endParaRPr>
          </a:p>
          <a:p>
            <a:pPr marL="457200" lvl="1" indent="0">
              <a:buNone/>
            </a:pPr>
            <a:endParaRPr lang="en-US" dirty="0">
              <a:sym typeface="Wingdings" panose="05000000000000000000" pitchFamily="2" charset="2"/>
            </a:endParaRPr>
          </a:p>
        </p:txBody>
      </p:sp>
      <p:pic>
        <p:nvPicPr>
          <p:cNvPr id="4" name="Picture 3">
            <a:extLst>
              <a:ext uri="{FF2B5EF4-FFF2-40B4-BE49-F238E27FC236}">
                <a16:creationId xmlns:a16="http://schemas.microsoft.com/office/drawing/2014/main" id="{F342FC07-769E-407C-8C00-F0F5333F35A5}"/>
              </a:ext>
            </a:extLst>
          </p:cNvPr>
          <p:cNvPicPr>
            <a:picLocks noChangeAspect="1"/>
          </p:cNvPicPr>
          <p:nvPr/>
        </p:nvPicPr>
        <p:blipFill>
          <a:blip r:embed="rId2"/>
          <a:stretch>
            <a:fillRect/>
          </a:stretch>
        </p:blipFill>
        <p:spPr>
          <a:xfrm>
            <a:off x="6637710" y="1085022"/>
            <a:ext cx="5534025" cy="4343400"/>
          </a:xfrm>
          <a:prstGeom prst="rect">
            <a:avLst/>
          </a:prstGeom>
        </p:spPr>
      </p:pic>
    </p:spTree>
    <p:extLst>
      <p:ext uri="{BB962C8B-B14F-4D97-AF65-F5344CB8AC3E}">
        <p14:creationId xmlns:p14="http://schemas.microsoft.com/office/powerpoint/2010/main" val="1292857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E95B-C047-420A-B334-325DC722CB04}"/>
              </a:ext>
            </a:extLst>
          </p:cNvPr>
          <p:cNvSpPr>
            <a:spLocks noGrp="1"/>
          </p:cNvSpPr>
          <p:nvPr>
            <p:ph type="title"/>
          </p:nvPr>
        </p:nvSpPr>
        <p:spPr>
          <a:xfrm>
            <a:off x="0" y="0"/>
            <a:ext cx="11004331" cy="1400530"/>
          </a:xfrm>
        </p:spPr>
        <p:txBody>
          <a:bodyPr/>
          <a:lstStyle/>
          <a:p>
            <a:r>
              <a:rPr lang="en-US" dirty="0"/>
              <a:t>Step 7: Set the deployment metadata</a:t>
            </a:r>
          </a:p>
        </p:txBody>
      </p:sp>
      <p:sp>
        <p:nvSpPr>
          <p:cNvPr id="3" name="Content Placeholder 2">
            <a:extLst>
              <a:ext uri="{FF2B5EF4-FFF2-40B4-BE49-F238E27FC236}">
                <a16:creationId xmlns:a16="http://schemas.microsoft.com/office/drawing/2014/main" id="{2412CC51-5F6F-4821-B63B-54B1CAE24CA9}"/>
              </a:ext>
            </a:extLst>
          </p:cNvPr>
          <p:cNvSpPr>
            <a:spLocks noGrp="1"/>
          </p:cNvSpPr>
          <p:nvPr>
            <p:ph idx="1"/>
          </p:nvPr>
        </p:nvSpPr>
        <p:spPr>
          <a:xfrm>
            <a:off x="1" y="1435462"/>
            <a:ext cx="7402896" cy="4195481"/>
          </a:xfrm>
        </p:spPr>
        <p:txBody>
          <a:bodyPr/>
          <a:lstStyle/>
          <a:p>
            <a:r>
              <a:rPr lang="en-US" dirty="0"/>
              <a:t>Type your initials in the ‘User ID’ tab</a:t>
            </a:r>
          </a:p>
          <a:p>
            <a:r>
              <a:rPr lang="en-US" dirty="0"/>
              <a:t>Type the project name in the ‘Project’ tab</a:t>
            </a:r>
          </a:p>
          <a:p>
            <a:r>
              <a:rPr lang="en-US" dirty="0"/>
              <a:t>Type in the Drift number in “Deployment’ and ‘Site’ tabs</a:t>
            </a:r>
          </a:p>
          <a:p>
            <a:r>
              <a:rPr lang="en-US" dirty="0"/>
              <a:t>Then select your start time on the LTSA.</a:t>
            </a:r>
          </a:p>
          <a:p>
            <a:pPr lvl="1"/>
            <a:r>
              <a:rPr lang="en-US" dirty="0"/>
              <a:t>Remember to make sure to start as close to the hour as possible</a:t>
            </a:r>
          </a:p>
          <a:p>
            <a:pPr lvl="1"/>
            <a:r>
              <a:rPr lang="en-US" dirty="0"/>
              <a:t>Click ‘Set deployment metadata'</a:t>
            </a:r>
          </a:p>
          <a:p>
            <a:pPr lvl="2"/>
            <a:endParaRPr lang="en-US" dirty="0"/>
          </a:p>
        </p:txBody>
      </p:sp>
      <p:pic>
        <p:nvPicPr>
          <p:cNvPr id="4" name="Picture 3">
            <a:extLst>
              <a:ext uri="{FF2B5EF4-FFF2-40B4-BE49-F238E27FC236}">
                <a16:creationId xmlns:a16="http://schemas.microsoft.com/office/drawing/2014/main" id="{9AB19558-08C6-4D23-9050-C8482845CF08}"/>
              </a:ext>
            </a:extLst>
          </p:cNvPr>
          <p:cNvPicPr>
            <a:picLocks noChangeAspect="1"/>
          </p:cNvPicPr>
          <p:nvPr/>
        </p:nvPicPr>
        <p:blipFill>
          <a:blip r:embed="rId2"/>
          <a:stretch>
            <a:fillRect/>
          </a:stretch>
        </p:blipFill>
        <p:spPr>
          <a:xfrm>
            <a:off x="7402896" y="1464222"/>
            <a:ext cx="4591050" cy="3771900"/>
          </a:xfrm>
          <a:prstGeom prst="rect">
            <a:avLst/>
          </a:prstGeom>
        </p:spPr>
      </p:pic>
    </p:spTree>
    <p:extLst>
      <p:ext uri="{BB962C8B-B14F-4D97-AF65-F5344CB8AC3E}">
        <p14:creationId xmlns:p14="http://schemas.microsoft.com/office/powerpoint/2010/main" val="1652764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2792-9CE4-4822-BB85-C33E2FF07F48}"/>
              </a:ext>
            </a:extLst>
          </p:cNvPr>
          <p:cNvSpPr>
            <a:spLocks noGrp="1"/>
          </p:cNvSpPr>
          <p:nvPr>
            <p:ph type="title"/>
          </p:nvPr>
        </p:nvSpPr>
        <p:spPr>
          <a:xfrm>
            <a:off x="0" y="0"/>
            <a:ext cx="9404723" cy="1400530"/>
          </a:xfrm>
        </p:spPr>
        <p:txBody>
          <a:bodyPr/>
          <a:lstStyle/>
          <a:p>
            <a:r>
              <a:rPr lang="en-US" dirty="0"/>
              <a:t>Step 8: Setting up logging options</a:t>
            </a:r>
          </a:p>
        </p:txBody>
      </p:sp>
      <p:sp>
        <p:nvSpPr>
          <p:cNvPr id="3" name="Content Placeholder 2">
            <a:extLst>
              <a:ext uri="{FF2B5EF4-FFF2-40B4-BE49-F238E27FC236}">
                <a16:creationId xmlns:a16="http://schemas.microsoft.com/office/drawing/2014/main" id="{D79F7521-377E-4C15-9D97-3907C5856BA5}"/>
              </a:ext>
            </a:extLst>
          </p:cNvPr>
          <p:cNvSpPr>
            <a:spLocks noGrp="1"/>
          </p:cNvSpPr>
          <p:nvPr>
            <p:ph idx="1"/>
          </p:nvPr>
        </p:nvSpPr>
        <p:spPr>
          <a:xfrm>
            <a:off x="1" y="1400530"/>
            <a:ext cx="6400800" cy="4763787"/>
          </a:xfrm>
        </p:spPr>
        <p:txBody>
          <a:bodyPr>
            <a:normAutofit fontScale="85000" lnSpcReduction="20000"/>
          </a:bodyPr>
          <a:lstStyle/>
          <a:p>
            <a:r>
              <a:rPr lang="en-US" dirty="0"/>
              <a:t>Check ‘All’ under the logging options</a:t>
            </a:r>
          </a:p>
          <a:p>
            <a:pPr lvl="1"/>
            <a:r>
              <a:rPr lang="en-US" dirty="0"/>
              <a:t>You can double click the “All’ button to expand it and check off specific species if you want.</a:t>
            </a:r>
          </a:p>
          <a:p>
            <a:endParaRPr lang="en-US" dirty="0"/>
          </a:p>
          <a:p>
            <a:r>
              <a:rPr lang="en-US" dirty="0"/>
              <a:t>Under Granularity select ‘binned’</a:t>
            </a:r>
          </a:p>
          <a:p>
            <a:endParaRPr lang="en-US" dirty="0"/>
          </a:p>
          <a:p>
            <a:r>
              <a:rPr lang="en-US" dirty="0"/>
              <a:t>Under time in minutes type ‘60’</a:t>
            </a:r>
          </a:p>
          <a:p>
            <a:endParaRPr lang="en-US" dirty="0"/>
          </a:p>
          <a:p>
            <a:r>
              <a:rPr lang="en-US" dirty="0"/>
              <a:t>Click ‘Set Effort’ </a:t>
            </a:r>
          </a:p>
          <a:p>
            <a:endParaRPr lang="en-US" dirty="0"/>
          </a:p>
          <a:p>
            <a:r>
              <a:rPr lang="en-US" dirty="0"/>
              <a:t>NOTE: </a:t>
            </a:r>
            <a:r>
              <a:rPr lang="en-US" dirty="0">
                <a:sym typeface="Times New Roman"/>
              </a:rPr>
              <a:t>Although your log is open in the background this does not mean you can make changes to your log while you currently have the logging window open. If you need to make a change to your spreadsheet you must end your logging session and then open the spreadsheet to make changes. </a:t>
            </a:r>
            <a:endParaRPr lang="en-US" dirty="0"/>
          </a:p>
          <a:p>
            <a:endParaRPr lang="en-US" dirty="0"/>
          </a:p>
        </p:txBody>
      </p:sp>
      <p:pic>
        <p:nvPicPr>
          <p:cNvPr id="4" name="Picture 3">
            <a:extLst>
              <a:ext uri="{FF2B5EF4-FFF2-40B4-BE49-F238E27FC236}">
                <a16:creationId xmlns:a16="http://schemas.microsoft.com/office/drawing/2014/main" id="{E24E3BDD-31B8-41D2-8152-1A52E33A8513}"/>
              </a:ext>
            </a:extLst>
          </p:cNvPr>
          <p:cNvPicPr>
            <a:picLocks noChangeAspect="1"/>
          </p:cNvPicPr>
          <p:nvPr/>
        </p:nvPicPr>
        <p:blipFill>
          <a:blip r:embed="rId2"/>
          <a:stretch>
            <a:fillRect/>
          </a:stretch>
        </p:blipFill>
        <p:spPr>
          <a:xfrm>
            <a:off x="6400800" y="1400530"/>
            <a:ext cx="5791200" cy="3028950"/>
          </a:xfrm>
          <a:prstGeom prst="rect">
            <a:avLst/>
          </a:prstGeom>
        </p:spPr>
      </p:pic>
    </p:spTree>
    <p:extLst>
      <p:ext uri="{BB962C8B-B14F-4D97-AF65-F5344CB8AC3E}">
        <p14:creationId xmlns:p14="http://schemas.microsoft.com/office/powerpoint/2010/main" val="5322436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27092</TotalTime>
  <Words>1136</Words>
  <Application>Microsoft Office PowerPoint</Application>
  <PresentationFormat>Widescreen</PresentationFormat>
  <Paragraphs>110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Century Gothic</vt:lpstr>
      <vt:lpstr>Times New Roman</vt:lpstr>
      <vt:lpstr>Wingdings 3</vt:lpstr>
      <vt:lpstr>Ion</vt:lpstr>
      <vt:lpstr>Methods for Logging Baleen Whales SWFSC</vt:lpstr>
      <vt:lpstr>Step 1: Open Matlab and set the Path</vt:lpstr>
      <vt:lpstr>Step 2: Open Triton</vt:lpstr>
      <vt:lpstr>Step 3: Add Logger remora </vt:lpstr>
      <vt:lpstr>Step 4: Open an LTSA</vt:lpstr>
      <vt:lpstr>Step 5: Set Parameters</vt:lpstr>
      <vt:lpstr>Step 6: Create a new log</vt:lpstr>
      <vt:lpstr>Step 7: Set the deployment metadata</vt:lpstr>
      <vt:lpstr>Step 8: Setting up logging options</vt:lpstr>
      <vt:lpstr>Step 9: Scrolling and looking for calls</vt:lpstr>
      <vt:lpstr>Step 10: Zooming in on a sound</vt:lpstr>
      <vt:lpstr>Step 11: Adjust parameters for the spectrogram </vt:lpstr>
      <vt:lpstr>Now you Triton windows should look something like this</vt:lpstr>
      <vt:lpstr>Step 12: Logging your first sound</vt:lpstr>
      <vt:lpstr>What if you are unsure of the species or call type?</vt:lpstr>
      <vt:lpstr>Example of SNR 1 calls</vt:lpstr>
      <vt:lpstr>Example of SNR 2 calls</vt:lpstr>
      <vt:lpstr>Example of SNR 3 calls</vt:lpstr>
      <vt:lpstr>Example of B(bad) recordings</vt:lpstr>
      <vt:lpstr>Example of G(good)recordings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for Logging Baleen Whales SWFSC</dc:title>
  <dc:creator>Cory Hom-Weaver</dc:creator>
  <cp:lastModifiedBy>Cory Hom-Weaver</cp:lastModifiedBy>
  <cp:revision>44</cp:revision>
  <dcterms:created xsi:type="dcterms:W3CDTF">2022-09-01T19:57:22Z</dcterms:created>
  <dcterms:modified xsi:type="dcterms:W3CDTF">2023-02-10T21:32:29Z</dcterms:modified>
</cp:coreProperties>
</file>